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1"/>
    <p:sldMasterId id="2147483815" r:id="rId2"/>
    <p:sldMasterId id="2147483827" r:id="rId3"/>
    <p:sldMasterId id="2147483839" r:id="rId4"/>
    <p:sldMasterId id="2147483845" r:id="rId5"/>
  </p:sldMasterIdLst>
  <p:notesMasterIdLst>
    <p:notesMasterId r:id="rId72"/>
  </p:notesMasterIdLst>
  <p:sldIdLst>
    <p:sldId id="256" r:id="rId6"/>
    <p:sldId id="267" r:id="rId7"/>
    <p:sldId id="309" r:id="rId8"/>
    <p:sldId id="260" r:id="rId9"/>
    <p:sldId id="261" r:id="rId10"/>
    <p:sldId id="262" r:id="rId11"/>
    <p:sldId id="263" r:id="rId12"/>
    <p:sldId id="264" r:id="rId13"/>
    <p:sldId id="265" r:id="rId14"/>
    <p:sldId id="266" r:id="rId15"/>
    <p:sldId id="257" r:id="rId16"/>
    <p:sldId id="271" r:id="rId17"/>
    <p:sldId id="292" r:id="rId18"/>
    <p:sldId id="293" r:id="rId19"/>
    <p:sldId id="294" r:id="rId20"/>
    <p:sldId id="295" r:id="rId21"/>
    <p:sldId id="296" r:id="rId22"/>
    <p:sldId id="297" r:id="rId23"/>
    <p:sldId id="298" r:id="rId24"/>
    <p:sldId id="299" r:id="rId25"/>
    <p:sldId id="300" r:id="rId26"/>
    <p:sldId id="301" r:id="rId27"/>
    <p:sldId id="302" r:id="rId28"/>
    <p:sldId id="303" r:id="rId29"/>
    <p:sldId id="304" r:id="rId30"/>
    <p:sldId id="305" r:id="rId31"/>
    <p:sldId id="306" r:id="rId32"/>
    <p:sldId id="307" r:id="rId33"/>
    <p:sldId id="308" r:id="rId34"/>
    <p:sldId id="310" r:id="rId35"/>
    <p:sldId id="311" r:id="rId36"/>
    <p:sldId id="312" r:id="rId37"/>
    <p:sldId id="313" r:id="rId38"/>
    <p:sldId id="314" r:id="rId39"/>
    <p:sldId id="315" r:id="rId40"/>
    <p:sldId id="316" r:id="rId41"/>
    <p:sldId id="317" r:id="rId42"/>
    <p:sldId id="318" r:id="rId43"/>
    <p:sldId id="319" r:id="rId44"/>
    <p:sldId id="320" r:id="rId45"/>
    <p:sldId id="321" r:id="rId46"/>
    <p:sldId id="322" r:id="rId47"/>
    <p:sldId id="273" r:id="rId48"/>
    <p:sldId id="274" r:id="rId49"/>
    <p:sldId id="275" r:id="rId50"/>
    <p:sldId id="276" r:id="rId51"/>
    <p:sldId id="277" r:id="rId52"/>
    <p:sldId id="278" r:id="rId53"/>
    <p:sldId id="279" r:id="rId54"/>
    <p:sldId id="280" r:id="rId55"/>
    <p:sldId id="281" r:id="rId56"/>
    <p:sldId id="282" r:id="rId57"/>
    <p:sldId id="283" r:id="rId58"/>
    <p:sldId id="284" r:id="rId59"/>
    <p:sldId id="258" r:id="rId60"/>
    <p:sldId id="285" r:id="rId61"/>
    <p:sldId id="286" r:id="rId62"/>
    <p:sldId id="287" r:id="rId63"/>
    <p:sldId id="288" r:id="rId64"/>
    <p:sldId id="289" r:id="rId65"/>
    <p:sldId id="290" r:id="rId66"/>
    <p:sldId id="291" r:id="rId67"/>
    <p:sldId id="269" r:id="rId68"/>
    <p:sldId id="272" r:id="rId69"/>
    <p:sldId id="270" r:id="rId70"/>
    <p:sldId id="268"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47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s>
</file>

<file path=ppt/diagrams/_rels/data1.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jpg"/><Relationship Id="rId1" Type="http://schemas.openxmlformats.org/officeDocument/2006/relationships/image" Target="../media/image6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jpg"/><Relationship Id="rId1" Type="http://schemas.openxmlformats.org/officeDocument/2006/relationships/image" Target="../media/image6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F26B4F-D8F9-4C1E-BDA6-3BD84FC187FE}" type="doc">
      <dgm:prSet loTypeId="urn:microsoft.com/office/officeart/2005/8/layout/pList2" loCatId="list" qsTypeId="urn:microsoft.com/office/officeart/2005/8/quickstyle/simple1" qsCatId="simple" csTypeId="urn:microsoft.com/office/officeart/2005/8/colors/accent1_2" csCatId="accent1" phldr="1"/>
      <dgm:spPr/>
    </dgm:pt>
    <dgm:pt modelId="{422A8471-46C6-4E6C-B54C-A1B63A918E4A}">
      <dgm:prSet phldrT="[Text]" custT="1"/>
      <dgm:spPr/>
      <dgm:t>
        <a:bodyPr/>
        <a:lstStyle/>
        <a:p>
          <a:pPr algn="l"/>
          <a:r>
            <a:rPr lang="en-US" sz="1800" dirty="0"/>
            <a:t>- Request to US Cyber Command For assistance</a:t>
          </a:r>
        </a:p>
        <a:p>
          <a:pPr algn="l"/>
          <a:r>
            <a:rPr lang="en-US" sz="1800" dirty="0"/>
            <a:t>* Would have to compete with National Defense priorities for a Cyber Mission Force Team</a:t>
          </a:r>
        </a:p>
      </dgm:t>
    </dgm:pt>
    <dgm:pt modelId="{CC3CDB74-6C50-42D5-9763-9557D2027E10}" type="parTrans" cxnId="{F2DE2E28-E484-4CB1-9E44-D016678A0810}">
      <dgm:prSet/>
      <dgm:spPr/>
      <dgm:t>
        <a:bodyPr/>
        <a:lstStyle/>
        <a:p>
          <a:endParaRPr lang="en-US"/>
        </a:p>
      </dgm:t>
    </dgm:pt>
    <dgm:pt modelId="{EC1B826E-7EA1-493D-B5AD-42321B21B14B}" type="sibTrans" cxnId="{F2DE2E28-E484-4CB1-9E44-D016678A0810}">
      <dgm:prSet/>
      <dgm:spPr/>
      <dgm:t>
        <a:bodyPr/>
        <a:lstStyle/>
        <a:p>
          <a:endParaRPr lang="en-US"/>
        </a:p>
      </dgm:t>
    </dgm:pt>
    <dgm:pt modelId="{F213759E-F692-49FA-A692-A15D2B860C85}">
      <dgm:prSet phldrT="[Text]" custT="1"/>
      <dgm:spPr/>
      <dgm:t>
        <a:bodyPr/>
        <a:lstStyle/>
        <a:p>
          <a:pPr algn="l"/>
          <a:r>
            <a:rPr lang="en-US" sz="1800" dirty="0"/>
            <a:t>- Request to DHS for Assistance</a:t>
          </a:r>
        </a:p>
        <a:p>
          <a:pPr algn="l"/>
          <a:r>
            <a:rPr lang="en-US" sz="1800" dirty="0"/>
            <a:t>* Hunt &amp; Incident response teams (HIRT) </a:t>
          </a:r>
        </a:p>
        <a:p>
          <a:pPr algn="l"/>
          <a:r>
            <a:rPr lang="en-US" sz="1800" dirty="0"/>
            <a:t>**low density, high demand resource</a:t>
          </a:r>
        </a:p>
      </dgm:t>
    </dgm:pt>
    <dgm:pt modelId="{B1F1FF67-E48D-412C-9439-BC4BF2E37AA0}" type="parTrans" cxnId="{6004644D-C8BF-4014-B47D-7C9C8F990A9D}">
      <dgm:prSet/>
      <dgm:spPr/>
      <dgm:t>
        <a:bodyPr/>
        <a:lstStyle/>
        <a:p>
          <a:endParaRPr lang="en-US"/>
        </a:p>
      </dgm:t>
    </dgm:pt>
    <dgm:pt modelId="{30E88A76-0227-430E-9072-4C55BAC6910C}" type="sibTrans" cxnId="{6004644D-C8BF-4014-B47D-7C9C8F990A9D}">
      <dgm:prSet/>
      <dgm:spPr/>
      <dgm:t>
        <a:bodyPr/>
        <a:lstStyle/>
        <a:p>
          <a:endParaRPr lang="en-US"/>
        </a:p>
      </dgm:t>
    </dgm:pt>
    <dgm:pt modelId="{3CD7D00D-86D7-4BE2-BD39-F09DAA319D12}">
      <dgm:prSet phldrT="[Text]" custT="1"/>
      <dgm:spPr/>
      <dgm:t>
        <a:bodyPr/>
        <a:lstStyle/>
        <a:p>
          <a:pPr algn="l"/>
          <a:r>
            <a:rPr lang="en-US" sz="1800" dirty="0"/>
            <a:t>-State Guard Cyber</a:t>
          </a:r>
        </a:p>
        <a:p>
          <a:pPr algn="l"/>
          <a:r>
            <a:rPr lang="en-US" sz="1800" dirty="0"/>
            <a:t>- State EMD</a:t>
          </a:r>
        </a:p>
        <a:p>
          <a:pPr algn="l"/>
          <a:r>
            <a:rPr lang="en-US" sz="1800" dirty="0"/>
            <a:t>- Air and Army National Guard teams Not training for or on Title 10 Federal Missions </a:t>
          </a:r>
        </a:p>
        <a:p>
          <a:pPr algn="l"/>
          <a:r>
            <a:rPr lang="en-US" sz="1400" b="1" dirty="0">
              <a:solidFill>
                <a:srgbClr val="FFC000"/>
              </a:solidFill>
            </a:rPr>
            <a:t>(Pick up game)</a:t>
          </a:r>
        </a:p>
      </dgm:t>
    </dgm:pt>
    <dgm:pt modelId="{2C9D71B9-8844-4273-A5DA-9DFD6719CE35}" type="parTrans" cxnId="{F145CD17-5C3D-415C-ABE4-C3CE61C18CD3}">
      <dgm:prSet/>
      <dgm:spPr/>
      <dgm:t>
        <a:bodyPr/>
        <a:lstStyle/>
        <a:p>
          <a:endParaRPr lang="en-US"/>
        </a:p>
      </dgm:t>
    </dgm:pt>
    <dgm:pt modelId="{24B66046-B641-4F63-A011-C15FB7C016E5}" type="sibTrans" cxnId="{F145CD17-5C3D-415C-ABE4-C3CE61C18CD3}">
      <dgm:prSet/>
      <dgm:spPr/>
      <dgm:t>
        <a:bodyPr/>
        <a:lstStyle/>
        <a:p>
          <a:endParaRPr lang="en-US"/>
        </a:p>
      </dgm:t>
    </dgm:pt>
    <dgm:pt modelId="{A21F7B5D-8449-4888-BA61-D063F1E37FF9}" type="pres">
      <dgm:prSet presAssocID="{48F26B4F-D8F9-4C1E-BDA6-3BD84FC187FE}" presName="Name0" presStyleCnt="0">
        <dgm:presLayoutVars>
          <dgm:dir/>
          <dgm:resizeHandles val="exact"/>
        </dgm:presLayoutVars>
      </dgm:prSet>
      <dgm:spPr/>
    </dgm:pt>
    <dgm:pt modelId="{2DB6862C-383E-4E17-9F18-39441BEF51E8}" type="pres">
      <dgm:prSet presAssocID="{48F26B4F-D8F9-4C1E-BDA6-3BD84FC187FE}" presName="bkgdShp" presStyleLbl="alignAccFollowNode1" presStyleIdx="0" presStyleCnt="1"/>
      <dgm:spPr/>
    </dgm:pt>
    <dgm:pt modelId="{CD0F0469-B1D0-493C-B78C-FD8A8CFAB844}" type="pres">
      <dgm:prSet presAssocID="{48F26B4F-D8F9-4C1E-BDA6-3BD84FC187FE}" presName="linComp" presStyleCnt="0"/>
      <dgm:spPr/>
    </dgm:pt>
    <dgm:pt modelId="{2593BECE-AC6F-4897-9560-2F94C5ED6E67}" type="pres">
      <dgm:prSet presAssocID="{422A8471-46C6-4E6C-B54C-A1B63A918E4A}" presName="compNode" presStyleCnt="0"/>
      <dgm:spPr/>
    </dgm:pt>
    <dgm:pt modelId="{DDA4A04C-1E0D-46CB-8129-D2306E88360F}" type="pres">
      <dgm:prSet presAssocID="{422A8471-46C6-4E6C-B54C-A1B63A918E4A}" presName="node" presStyleLbl="node1" presStyleIdx="0" presStyleCnt="3">
        <dgm:presLayoutVars>
          <dgm:bulletEnabled val="1"/>
        </dgm:presLayoutVars>
      </dgm:prSet>
      <dgm:spPr/>
    </dgm:pt>
    <dgm:pt modelId="{364F6E12-6AAF-4B63-B2BF-37C79A5BAF06}" type="pres">
      <dgm:prSet presAssocID="{422A8471-46C6-4E6C-B54C-A1B63A918E4A}" presName="invisiNode" presStyleLbl="node1" presStyleIdx="0" presStyleCnt="3"/>
      <dgm:spPr/>
    </dgm:pt>
    <dgm:pt modelId="{D40B6F0A-AEB7-4AAA-8579-6E2335AC7FE1}" type="pres">
      <dgm:prSet presAssocID="{422A8471-46C6-4E6C-B54C-A1B63A918E4A}"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31000" b="-31000"/>
          </a:stretch>
        </a:blipFill>
      </dgm:spPr>
    </dgm:pt>
    <dgm:pt modelId="{B82CBB5E-49B4-401D-B171-C8C2C512A14C}" type="pres">
      <dgm:prSet presAssocID="{EC1B826E-7EA1-493D-B5AD-42321B21B14B}" presName="sibTrans" presStyleLbl="sibTrans2D1" presStyleIdx="0" presStyleCnt="0"/>
      <dgm:spPr/>
    </dgm:pt>
    <dgm:pt modelId="{10E1763F-F21A-42B2-AD29-04742072374E}" type="pres">
      <dgm:prSet presAssocID="{F213759E-F692-49FA-A692-A15D2B860C85}" presName="compNode" presStyleCnt="0"/>
      <dgm:spPr/>
    </dgm:pt>
    <dgm:pt modelId="{6F7EA3AA-C6CE-4D5B-A7A4-76102A0456BD}" type="pres">
      <dgm:prSet presAssocID="{F213759E-F692-49FA-A692-A15D2B860C85}" presName="node" presStyleLbl="node1" presStyleIdx="1" presStyleCnt="3">
        <dgm:presLayoutVars>
          <dgm:bulletEnabled val="1"/>
        </dgm:presLayoutVars>
      </dgm:prSet>
      <dgm:spPr/>
    </dgm:pt>
    <dgm:pt modelId="{75CE57B9-F08C-47DE-85D5-8C748E7C92FC}" type="pres">
      <dgm:prSet presAssocID="{F213759E-F692-49FA-A692-A15D2B860C85}" presName="invisiNode" presStyleLbl="node1" presStyleIdx="1" presStyleCnt="3"/>
      <dgm:spPr/>
    </dgm:pt>
    <dgm:pt modelId="{866D2E8E-7EA6-415D-9609-2F5EA11AC01D}" type="pres">
      <dgm:prSet presAssocID="{F213759E-F692-49FA-A692-A15D2B860C85}"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31000" b="-31000"/>
          </a:stretch>
        </a:blipFill>
      </dgm:spPr>
    </dgm:pt>
    <dgm:pt modelId="{684703DE-E31A-4164-A7D7-7B6F7D2904B4}" type="pres">
      <dgm:prSet presAssocID="{30E88A76-0227-430E-9072-4C55BAC6910C}" presName="sibTrans" presStyleLbl="sibTrans2D1" presStyleIdx="0" presStyleCnt="0"/>
      <dgm:spPr/>
    </dgm:pt>
    <dgm:pt modelId="{38745183-1DFA-433D-BFDD-706737702145}" type="pres">
      <dgm:prSet presAssocID="{3CD7D00D-86D7-4BE2-BD39-F09DAA319D12}" presName="compNode" presStyleCnt="0"/>
      <dgm:spPr/>
    </dgm:pt>
    <dgm:pt modelId="{192F606A-E494-46B2-BDE5-6FC2068D638C}" type="pres">
      <dgm:prSet presAssocID="{3CD7D00D-86D7-4BE2-BD39-F09DAA319D12}" presName="node" presStyleLbl="node1" presStyleIdx="2" presStyleCnt="3">
        <dgm:presLayoutVars>
          <dgm:bulletEnabled val="1"/>
        </dgm:presLayoutVars>
      </dgm:prSet>
      <dgm:spPr/>
    </dgm:pt>
    <dgm:pt modelId="{258EE870-6169-413F-BCD6-54077742DC59}" type="pres">
      <dgm:prSet presAssocID="{3CD7D00D-86D7-4BE2-BD39-F09DAA319D12}" presName="invisiNode" presStyleLbl="node1" presStyleIdx="2" presStyleCnt="3"/>
      <dgm:spPr/>
    </dgm:pt>
    <dgm:pt modelId="{B7E0CD37-C224-472B-A050-0129D13482B6}" type="pres">
      <dgm:prSet presAssocID="{3CD7D00D-86D7-4BE2-BD39-F09DAA319D12}"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31000" b="-31000"/>
          </a:stretch>
        </a:blipFill>
      </dgm:spPr>
    </dgm:pt>
  </dgm:ptLst>
  <dgm:cxnLst>
    <dgm:cxn modelId="{A72A0206-5BD4-4110-9779-ACB895896F0E}" type="presOf" srcId="{3CD7D00D-86D7-4BE2-BD39-F09DAA319D12}" destId="{192F606A-E494-46B2-BDE5-6FC2068D638C}" srcOrd="0" destOrd="0" presId="urn:microsoft.com/office/officeart/2005/8/layout/pList2"/>
    <dgm:cxn modelId="{F145CD17-5C3D-415C-ABE4-C3CE61C18CD3}" srcId="{48F26B4F-D8F9-4C1E-BDA6-3BD84FC187FE}" destId="{3CD7D00D-86D7-4BE2-BD39-F09DAA319D12}" srcOrd="2" destOrd="0" parTransId="{2C9D71B9-8844-4273-A5DA-9DFD6719CE35}" sibTransId="{24B66046-B641-4F63-A011-C15FB7C016E5}"/>
    <dgm:cxn modelId="{F2DE2E28-E484-4CB1-9E44-D016678A0810}" srcId="{48F26B4F-D8F9-4C1E-BDA6-3BD84FC187FE}" destId="{422A8471-46C6-4E6C-B54C-A1B63A918E4A}" srcOrd="0" destOrd="0" parTransId="{CC3CDB74-6C50-42D5-9763-9557D2027E10}" sibTransId="{EC1B826E-7EA1-493D-B5AD-42321B21B14B}"/>
    <dgm:cxn modelId="{6004644D-C8BF-4014-B47D-7C9C8F990A9D}" srcId="{48F26B4F-D8F9-4C1E-BDA6-3BD84FC187FE}" destId="{F213759E-F692-49FA-A692-A15D2B860C85}" srcOrd="1" destOrd="0" parTransId="{B1F1FF67-E48D-412C-9439-BC4BF2E37AA0}" sibTransId="{30E88A76-0227-430E-9072-4C55BAC6910C}"/>
    <dgm:cxn modelId="{9D128E6E-7E76-43C6-B172-D2CF54F57AEE}" type="presOf" srcId="{48F26B4F-D8F9-4C1E-BDA6-3BD84FC187FE}" destId="{A21F7B5D-8449-4888-BA61-D063F1E37FF9}" srcOrd="0" destOrd="0" presId="urn:microsoft.com/office/officeart/2005/8/layout/pList2"/>
    <dgm:cxn modelId="{FBD5B65A-C024-4B2D-BA5E-F522D2E63513}" type="presOf" srcId="{30E88A76-0227-430E-9072-4C55BAC6910C}" destId="{684703DE-E31A-4164-A7D7-7B6F7D2904B4}" srcOrd="0" destOrd="0" presId="urn:microsoft.com/office/officeart/2005/8/layout/pList2"/>
    <dgm:cxn modelId="{6C055FA9-E851-4C89-B9B4-5A567F5B3661}" type="presOf" srcId="{EC1B826E-7EA1-493D-B5AD-42321B21B14B}" destId="{B82CBB5E-49B4-401D-B171-C8C2C512A14C}" srcOrd="0" destOrd="0" presId="urn:microsoft.com/office/officeart/2005/8/layout/pList2"/>
    <dgm:cxn modelId="{0EF3D7AA-0D31-4B9E-AE3A-7FEDD866D18A}" type="presOf" srcId="{F213759E-F692-49FA-A692-A15D2B860C85}" destId="{6F7EA3AA-C6CE-4D5B-A7A4-76102A0456BD}" srcOrd="0" destOrd="0" presId="urn:microsoft.com/office/officeart/2005/8/layout/pList2"/>
    <dgm:cxn modelId="{83E607D5-1436-48EB-A736-887F3575BA94}" type="presOf" srcId="{422A8471-46C6-4E6C-B54C-A1B63A918E4A}" destId="{DDA4A04C-1E0D-46CB-8129-D2306E88360F}" srcOrd="0" destOrd="0" presId="urn:microsoft.com/office/officeart/2005/8/layout/pList2"/>
    <dgm:cxn modelId="{8E063727-6444-4852-AFFD-3DAE1D0D61E8}" type="presParOf" srcId="{A21F7B5D-8449-4888-BA61-D063F1E37FF9}" destId="{2DB6862C-383E-4E17-9F18-39441BEF51E8}" srcOrd="0" destOrd="0" presId="urn:microsoft.com/office/officeart/2005/8/layout/pList2"/>
    <dgm:cxn modelId="{BA9C7C4C-6665-4482-AED1-928C9E6B181B}" type="presParOf" srcId="{A21F7B5D-8449-4888-BA61-D063F1E37FF9}" destId="{CD0F0469-B1D0-493C-B78C-FD8A8CFAB844}" srcOrd="1" destOrd="0" presId="urn:microsoft.com/office/officeart/2005/8/layout/pList2"/>
    <dgm:cxn modelId="{2E616327-EC7D-4AC5-A144-BF0CC4E98D20}" type="presParOf" srcId="{CD0F0469-B1D0-493C-B78C-FD8A8CFAB844}" destId="{2593BECE-AC6F-4897-9560-2F94C5ED6E67}" srcOrd="0" destOrd="0" presId="urn:microsoft.com/office/officeart/2005/8/layout/pList2"/>
    <dgm:cxn modelId="{ABA1D953-CB61-4A74-9F14-08AEE095ECEB}" type="presParOf" srcId="{2593BECE-AC6F-4897-9560-2F94C5ED6E67}" destId="{DDA4A04C-1E0D-46CB-8129-D2306E88360F}" srcOrd="0" destOrd="0" presId="urn:microsoft.com/office/officeart/2005/8/layout/pList2"/>
    <dgm:cxn modelId="{DEA00CF8-99A2-410B-BC5E-7FD1AF79DA73}" type="presParOf" srcId="{2593BECE-AC6F-4897-9560-2F94C5ED6E67}" destId="{364F6E12-6AAF-4B63-B2BF-37C79A5BAF06}" srcOrd="1" destOrd="0" presId="urn:microsoft.com/office/officeart/2005/8/layout/pList2"/>
    <dgm:cxn modelId="{700E62DE-4F7C-4FAE-A136-84C7F8C80355}" type="presParOf" srcId="{2593BECE-AC6F-4897-9560-2F94C5ED6E67}" destId="{D40B6F0A-AEB7-4AAA-8579-6E2335AC7FE1}" srcOrd="2" destOrd="0" presId="urn:microsoft.com/office/officeart/2005/8/layout/pList2"/>
    <dgm:cxn modelId="{23BEF0AA-5875-4DB0-A011-7755A3A4783E}" type="presParOf" srcId="{CD0F0469-B1D0-493C-B78C-FD8A8CFAB844}" destId="{B82CBB5E-49B4-401D-B171-C8C2C512A14C}" srcOrd="1" destOrd="0" presId="urn:microsoft.com/office/officeart/2005/8/layout/pList2"/>
    <dgm:cxn modelId="{44A5C67D-AD81-4F38-9BB8-C0018544770A}" type="presParOf" srcId="{CD0F0469-B1D0-493C-B78C-FD8A8CFAB844}" destId="{10E1763F-F21A-42B2-AD29-04742072374E}" srcOrd="2" destOrd="0" presId="urn:microsoft.com/office/officeart/2005/8/layout/pList2"/>
    <dgm:cxn modelId="{A8E542E5-582B-4719-90AB-DF8A01F2A046}" type="presParOf" srcId="{10E1763F-F21A-42B2-AD29-04742072374E}" destId="{6F7EA3AA-C6CE-4D5B-A7A4-76102A0456BD}" srcOrd="0" destOrd="0" presId="urn:microsoft.com/office/officeart/2005/8/layout/pList2"/>
    <dgm:cxn modelId="{3495187E-0259-4EA7-8B5A-B879F4182098}" type="presParOf" srcId="{10E1763F-F21A-42B2-AD29-04742072374E}" destId="{75CE57B9-F08C-47DE-85D5-8C748E7C92FC}" srcOrd="1" destOrd="0" presId="urn:microsoft.com/office/officeart/2005/8/layout/pList2"/>
    <dgm:cxn modelId="{BCF6C4E6-0E94-41FD-A171-0D702CEC89D3}" type="presParOf" srcId="{10E1763F-F21A-42B2-AD29-04742072374E}" destId="{866D2E8E-7EA6-415D-9609-2F5EA11AC01D}" srcOrd="2" destOrd="0" presId="urn:microsoft.com/office/officeart/2005/8/layout/pList2"/>
    <dgm:cxn modelId="{763C5A1A-149B-48CA-8236-457AA31DB535}" type="presParOf" srcId="{CD0F0469-B1D0-493C-B78C-FD8A8CFAB844}" destId="{684703DE-E31A-4164-A7D7-7B6F7D2904B4}" srcOrd="3" destOrd="0" presId="urn:microsoft.com/office/officeart/2005/8/layout/pList2"/>
    <dgm:cxn modelId="{5F4FB786-E977-4273-BAD8-BBAB549AB31B}" type="presParOf" srcId="{CD0F0469-B1D0-493C-B78C-FD8A8CFAB844}" destId="{38745183-1DFA-433D-BFDD-706737702145}" srcOrd="4" destOrd="0" presId="urn:microsoft.com/office/officeart/2005/8/layout/pList2"/>
    <dgm:cxn modelId="{CAE1B984-893B-4C57-A905-AC09DD0A8AA8}" type="presParOf" srcId="{38745183-1DFA-433D-BFDD-706737702145}" destId="{192F606A-E494-46B2-BDE5-6FC2068D638C}" srcOrd="0" destOrd="0" presId="urn:microsoft.com/office/officeart/2005/8/layout/pList2"/>
    <dgm:cxn modelId="{F7ED716C-D977-4B89-A64F-36B99371D29C}" type="presParOf" srcId="{38745183-1DFA-433D-BFDD-706737702145}" destId="{258EE870-6169-413F-BCD6-54077742DC59}" srcOrd="1" destOrd="0" presId="urn:microsoft.com/office/officeart/2005/8/layout/pList2"/>
    <dgm:cxn modelId="{5B307B9C-288E-4632-8EED-0BE40D495C37}" type="presParOf" srcId="{38745183-1DFA-433D-BFDD-706737702145}" destId="{B7E0CD37-C224-472B-A050-0129D13482B6}"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6862C-383E-4E17-9F18-39441BEF51E8}">
      <dsp:nvSpPr>
        <dsp:cNvPr id="0" name=""/>
        <dsp:cNvSpPr/>
      </dsp:nvSpPr>
      <dsp:spPr>
        <a:xfrm>
          <a:off x="0" y="0"/>
          <a:ext cx="8229600" cy="2036683"/>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0B6F0A-AEB7-4AAA-8579-6E2335AC7FE1}">
      <dsp:nvSpPr>
        <dsp:cNvPr id="0" name=""/>
        <dsp:cNvSpPr/>
      </dsp:nvSpPr>
      <dsp:spPr>
        <a:xfrm>
          <a:off x="246887" y="271557"/>
          <a:ext cx="2417445" cy="149356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1000" b="-3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A4A04C-1E0D-46CB-8129-D2306E88360F}">
      <dsp:nvSpPr>
        <dsp:cNvPr id="0" name=""/>
        <dsp:cNvSpPr/>
      </dsp:nvSpPr>
      <dsp:spPr>
        <a:xfrm rot="10800000">
          <a:off x="246887" y="2036683"/>
          <a:ext cx="2417445" cy="2489279"/>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US" sz="1800" kern="1200" dirty="0"/>
            <a:t>- Request to US Cyber Command For assistance</a:t>
          </a:r>
        </a:p>
        <a:p>
          <a:pPr marL="0" lvl="0" indent="0" algn="l" defTabSz="800100">
            <a:lnSpc>
              <a:spcPct val="90000"/>
            </a:lnSpc>
            <a:spcBef>
              <a:spcPct val="0"/>
            </a:spcBef>
            <a:spcAft>
              <a:spcPct val="35000"/>
            </a:spcAft>
            <a:buNone/>
          </a:pPr>
          <a:r>
            <a:rPr lang="en-US" sz="1800" kern="1200" dirty="0"/>
            <a:t>* Would have to compete with National Defense priorities for a Cyber Mission Force Team</a:t>
          </a:r>
        </a:p>
      </dsp:txBody>
      <dsp:txXfrm rot="10800000">
        <a:off x="321232" y="2036683"/>
        <a:ext cx="2268755" cy="2414934"/>
      </dsp:txXfrm>
    </dsp:sp>
    <dsp:sp modelId="{866D2E8E-7EA6-415D-9609-2F5EA11AC01D}">
      <dsp:nvSpPr>
        <dsp:cNvPr id="0" name=""/>
        <dsp:cNvSpPr/>
      </dsp:nvSpPr>
      <dsp:spPr>
        <a:xfrm>
          <a:off x="2906077" y="271557"/>
          <a:ext cx="2417445" cy="149356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1000" b="-3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7EA3AA-C6CE-4D5B-A7A4-76102A0456BD}">
      <dsp:nvSpPr>
        <dsp:cNvPr id="0" name=""/>
        <dsp:cNvSpPr/>
      </dsp:nvSpPr>
      <dsp:spPr>
        <a:xfrm rot="10800000">
          <a:off x="2906077" y="2036683"/>
          <a:ext cx="2417445" cy="2489279"/>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US" sz="1800" kern="1200" dirty="0"/>
            <a:t>- Request to DHS for Assistance</a:t>
          </a:r>
        </a:p>
        <a:p>
          <a:pPr marL="0" lvl="0" indent="0" algn="l" defTabSz="800100">
            <a:lnSpc>
              <a:spcPct val="90000"/>
            </a:lnSpc>
            <a:spcBef>
              <a:spcPct val="0"/>
            </a:spcBef>
            <a:spcAft>
              <a:spcPct val="35000"/>
            </a:spcAft>
            <a:buNone/>
          </a:pPr>
          <a:r>
            <a:rPr lang="en-US" sz="1800" kern="1200" dirty="0"/>
            <a:t>* Hunt &amp; Incident response teams (HIRT) </a:t>
          </a:r>
        </a:p>
        <a:p>
          <a:pPr marL="0" lvl="0" indent="0" algn="l" defTabSz="800100">
            <a:lnSpc>
              <a:spcPct val="90000"/>
            </a:lnSpc>
            <a:spcBef>
              <a:spcPct val="0"/>
            </a:spcBef>
            <a:spcAft>
              <a:spcPct val="35000"/>
            </a:spcAft>
            <a:buNone/>
          </a:pPr>
          <a:r>
            <a:rPr lang="en-US" sz="1800" kern="1200" dirty="0"/>
            <a:t>**low density, high demand resource</a:t>
          </a:r>
        </a:p>
      </dsp:txBody>
      <dsp:txXfrm rot="10800000">
        <a:off x="2980422" y="2036683"/>
        <a:ext cx="2268755" cy="2414934"/>
      </dsp:txXfrm>
    </dsp:sp>
    <dsp:sp modelId="{B7E0CD37-C224-472B-A050-0129D13482B6}">
      <dsp:nvSpPr>
        <dsp:cNvPr id="0" name=""/>
        <dsp:cNvSpPr/>
      </dsp:nvSpPr>
      <dsp:spPr>
        <a:xfrm>
          <a:off x="5565267" y="271557"/>
          <a:ext cx="2417445" cy="149356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31000" b="-3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2F606A-E494-46B2-BDE5-6FC2068D638C}">
      <dsp:nvSpPr>
        <dsp:cNvPr id="0" name=""/>
        <dsp:cNvSpPr/>
      </dsp:nvSpPr>
      <dsp:spPr>
        <a:xfrm rot="10800000">
          <a:off x="5565267" y="2036683"/>
          <a:ext cx="2417445" cy="2489279"/>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US" sz="1800" kern="1200" dirty="0"/>
            <a:t>-State Guard Cyber</a:t>
          </a:r>
        </a:p>
        <a:p>
          <a:pPr marL="0" lvl="0" indent="0" algn="l" defTabSz="800100">
            <a:lnSpc>
              <a:spcPct val="90000"/>
            </a:lnSpc>
            <a:spcBef>
              <a:spcPct val="0"/>
            </a:spcBef>
            <a:spcAft>
              <a:spcPct val="35000"/>
            </a:spcAft>
            <a:buNone/>
          </a:pPr>
          <a:r>
            <a:rPr lang="en-US" sz="1800" kern="1200" dirty="0"/>
            <a:t>- State EMD</a:t>
          </a:r>
        </a:p>
        <a:p>
          <a:pPr marL="0" lvl="0" indent="0" algn="l" defTabSz="800100">
            <a:lnSpc>
              <a:spcPct val="90000"/>
            </a:lnSpc>
            <a:spcBef>
              <a:spcPct val="0"/>
            </a:spcBef>
            <a:spcAft>
              <a:spcPct val="35000"/>
            </a:spcAft>
            <a:buNone/>
          </a:pPr>
          <a:r>
            <a:rPr lang="en-US" sz="1800" kern="1200" dirty="0"/>
            <a:t>- Air and Army National Guard teams Not training for or on Title 10 Federal Missions </a:t>
          </a:r>
        </a:p>
        <a:p>
          <a:pPr marL="0" lvl="0" indent="0" algn="l" defTabSz="800100">
            <a:lnSpc>
              <a:spcPct val="90000"/>
            </a:lnSpc>
            <a:spcBef>
              <a:spcPct val="0"/>
            </a:spcBef>
            <a:spcAft>
              <a:spcPct val="35000"/>
            </a:spcAft>
            <a:buNone/>
          </a:pPr>
          <a:r>
            <a:rPr lang="en-US" sz="1400" b="1" kern="1200" dirty="0">
              <a:solidFill>
                <a:srgbClr val="FFC000"/>
              </a:solidFill>
            </a:rPr>
            <a:t>(Pick up game)</a:t>
          </a:r>
        </a:p>
      </dsp:txBody>
      <dsp:txXfrm rot="10800000">
        <a:off x="5639612" y="2036683"/>
        <a:ext cx="2268755" cy="2414934"/>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5816CF-C3CA-49CB-986F-CBC33777400E}" type="datetimeFigureOut">
              <a:rPr lang="en-US" smtClean="0"/>
              <a:t>12/6/2017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32932A-15E6-42ED-B84B-8E0F43CE645C}" type="slidenum">
              <a:rPr lang="en-US" smtClean="0"/>
              <a:t>‹#›</a:t>
            </a:fld>
            <a:endParaRPr lang="en-US"/>
          </a:p>
        </p:txBody>
      </p:sp>
    </p:spTree>
    <p:extLst>
      <p:ext uri="{BB962C8B-B14F-4D97-AF65-F5344CB8AC3E}">
        <p14:creationId xmlns:p14="http://schemas.microsoft.com/office/powerpoint/2010/main" val="2485311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7089C-F360-48BA-9E99-26031AAAAA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9246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FBI partnership;</a:t>
            </a:r>
            <a:r>
              <a:rPr lang="en-US" baseline="0" dirty="0"/>
              <a:t> USSS financial crimes; WSP efforts; City of Seattle coordination </a:t>
            </a:r>
          </a:p>
          <a:p>
            <a:endParaRPr lang="en-US" baseline="0" dirty="0"/>
          </a:p>
          <a:p>
            <a:r>
              <a:rPr lang="en-US" baseline="0" dirty="0"/>
              <a:t>National Guard training programs</a:t>
            </a:r>
          </a:p>
          <a:p>
            <a:endParaRPr lang="en-US" baseline="0" dirty="0"/>
          </a:p>
          <a:p>
            <a:r>
              <a:rPr lang="en-US" baseline="0" dirty="0"/>
              <a:t>WA Office of CIO – PISCES</a:t>
            </a:r>
          </a:p>
          <a:p>
            <a:endParaRPr lang="en-US" baseline="0" dirty="0"/>
          </a:p>
          <a:p>
            <a:r>
              <a:rPr lang="en-US" baseline="0" dirty="0"/>
              <a:t>WA EMD – COP, Incident Response, Mitigation, Recovery</a:t>
            </a:r>
          </a:p>
          <a:p>
            <a:r>
              <a:rPr lang="en-US" baseline="0" dirty="0"/>
              <a:t>	The Washington State Significant Cyber Incident Annex to the State Comprehensive Emergency Management Plan.  The WSCIA is intended to establish the strategic framework to prepare for, respond to, and begin to coordinate response to and recovery from a significant cyber incident. </a:t>
            </a:r>
          </a:p>
          <a:p>
            <a:endParaRPr lang="en-US" baseline="0" dirty="0"/>
          </a:p>
          <a:p>
            <a:r>
              <a:rPr lang="en-US" baseline="0" dirty="0"/>
              <a:t>Partners – Active investigations, partnerships, joint efforts</a:t>
            </a:r>
          </a:p>
          <a:p>
            <a:endParaRPr lang="en-US" baseline="0" dirty="0"/>
          </a:p>
          <a:p>
            <a:r>
              <a:rPr lang="en-US" baseline="0" dirty="0"/>
              <a:t>WSP High Tech Crimes Unit (HTCU) – Identifies compromised assets from state and local entities, confirms the presence of intrusion or compromise, and coordinates investigation with state, local, and federal partners.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7089C-F360-48BA-9E99-26031AAAAA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2228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7089C-F360-48BA-9E99-26031AAAAA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6855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7089C-F360-48BA-9E99-26031AAAAA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7974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Reaches specifically</a:t>
            </a:r>
            <a:r>
              <a:rPr lang="en-US" baseline="0" dirty="0"/>
              <a:t> those entities that have asked to be on the cyber distribution list.  In addition to NWWARN partners on our distribution lists.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7089C-F360-48BA-9E99-26031AAAAA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1281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Future of Cyber in the WSFC</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CIRCAS</a:t>
            </a:r>
            <a:r>
              <a:rPr lang="en-US" baseline="0" dirty="0"/>
              <a:t> – Cyber Incident Response Coalition and Analysis Sharing group is a regional organization that is similar to the ISAC model, used with sector-specificity at the federal level.  CIRCAS is focused on information sharing and analysis among members, which include federal law enforcement, state, local, and tribal governments, and many private-sector companies in Washington State.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r>
              <a:rPr lang="en-US" dirty="0" err="1"/>
              <a:t>Infragard</a:t>
            </a:r>
            <a:r>
              <a:rPr lang="en-US" dirty="0"/>
              <a:t> – Member</a:t>
            </a:r>
            <a:r>
              <a:rPr lang="en-US" baseline="0" dirty="0"/>
              <a:t> of the Evergreen Chapter, which is currently being reinvigorated.  </a:t>
            </a:r>
          </a:p>
          <a:p>
            <a:endParaRPr lang="en-US" baseline="0" dirty="0"/>
          </a:p>
          <a:p>
            <a:r>
              <a:rPr lang="en-US" baseline="0" dirty="0"/>
              <a:t>Agora was initiated many years ago and is an association of several hundred people who work for public and private sector who share ways to detect, prevent, and deter cybercrime in the Pacific Northwest.  </a:t>
            </a:r>
          </a:p>
          <a:p>
            <a:endParaRPr lang="en-US" baseline="0" dirty="0"/>
          </a:p>
          <a:p>
            <a:r>
              <a:rPr lang="en-US" baseline="0" dirty="0"/>
              <a:t>DHS Cyber Common Operating Picture</a:t>
            </a:r>
          </a:p>
          <a:p>
            <a:r>
              <a:rPr lang="en-US" baseline="0" dirty="0"/>
              <a:t> </a:t>
            </a:r>
          </a:p>
          <a:p>
            <a:endParaRPr lang="en-US"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7089C-F360-48BA-9E99-26031AAAAA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2433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7089C-F360-48BA-9E99-26031AAAAA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767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We hope this overview was beneficial</a:t>
            </a:r>
            <a:r>
              <a:rPr lang="en-US" baseline="0" dirty="0"/>
              <a:t> and gives you a better understanding of what the fusion center currently handles as well as what where we are heading in the coming months.  Again, if you need to reach us or would like to discuss in more detail any of the items covered in this presentation please don’t hesitate to reach out to us at the contact information on the screen.  </a:t>
            </a:r>
            <a:endParaRPr lang="en-US" dirty="0"/>
          </a:p>
          <a:p>
            <a:pPr eaLnBrk="1" hangingPunct="1">
              <a:spcBef>
                <a:spcPct val="0"/>
              </a:spcBef>
            </a:pPr>
            <a:endParaRPr lang="en-US" dirty="0"/>
          </a:p>
          <a:p>
            <a:pPr eaLnBrk="1" hangingPunct="1">
              <a:spcBef>
                <a:spcPct val="0"/>
              </a:spcBef>
            </a:pPr>
            <a:r>
              <a:rPr lang="en-US" dirty="0"/>
              <a:t>Additional</a:t>
            </a:r>
            <a:r>
              <a:rPr lang="en-US" baseline="0" dirty="0"/>
              <a:t> information concerning the Fusion Center is available on our public facing website</a:t>
            </a:r>
          </a:p>
          <a:p>
            <a:pPr eaLnBrk="1" hangingPunct="1">
              <a:spcBef>
                <a:spcPct val="0"/>
              </a:spcBef>
            </a:pPr>
            <a:endParaRPr lang="en-US" baseline="0" dirty="0"/>
          </a:p>
          <a:p>
            <a:pPr eaLnBrk="1" hangingPunct="1">
              <a:spcBef>
                <a:spcPct val="0"/>
              </a:spcBef>
            </a:pPr>
            <a:r>
              <a:rPr lang="en-US" baseline="0" dirty="0"/>
              <a:t>And, as a reminder, please report Suspicious Activity to the fusion center at intake@wsfc.wa.gov or 877-843-9522.  </a:t>
            </a:r>
          </a:p>
          <a:p>
            <a:pPr eaLnBrk="1" hangingPunct="1">
              <a:spcBef>
                <a:spcPct val="0"/>
              </a:spcBef>
            </a:pPr>
            <a:endParaRPr lang="en-US" baseline="0" dirty="0"/>
          </a:p>
          <a:p>
            <a:pPr eaLnBrk="1" hangingPunct="1">
              <a:spcBef>
                <a:spcPct val="0"/>
              </a:spcBef>
            </a:pPr>
            <a:r>
              <a:rPr lang="en-US" baseline="0" dirty="0"/>
              <a:t>With that, are there any questions or comments?  </a:t>
            </a:r>
          </a:p>
          <a:p>
            <a:pPr eaLnBrk="1" hangingPunct="1">
              <a:spcBef>
                <a:spcPct val="0"/>
              </a:spcBef>
            </a:pPr>
            <a:endParaRPr lang="en-US" baseline="0" dirty="0"/>
          </a:p>
          <a:p>
            <a:pPr eaLnBrk="1" hangingPunct="1">
              <a:spcBef>
                <a:spcPct val="0"/>
              </a:spcBef>
            </a:pPr>
            <a:endParaRPr lang="en-US" baseline="0" dirty="0"/>
          </a:p>
          <a:p>
            <a:pPr eaLnBrk="1" hangingPunct="1">
              <a:spcBef>
                <a:spcPct val="0"/>
              </a:spcBef>
            </a:pPr>
            <a:endParaRPr lang="en-US" baseline="0" dirty="0"/>
          </a:p>
          <a:p>
            <a:pPr eaLnBrk="1" hangingPunct="1">
              <a:spcBef>
                <a:spcPct val="0"/>
              </a:spcBef>
            </a:pPr>
            <a:endParaRPr lang="en-US" baseline="0" dirty="0"/>
          </a:p>
        </p:txBody>
      </p:sp>
      <p:sp>
        <p:nvSpPr>
          <p:cNvPr id="378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B69A70-DFF9-4CF3-82BE-1BDFF3382E2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1348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Thank you for your time and enjoy the rest of your day.  </a:t>
            </a:r>
          </a:p>
          <a:p>
            <a:pPr eaLnBrk="1" hangingPunct="1">
              <a:spcBef>
                <a:spcPct val="0"/>
              </a:spcBef>
            </a:pPr>
            <a:endParaRPr lang="en-US" dirty="0"/>
          </a:p>
        </p:txBody>
      </p:sp>
      <p:sp>
        <p:nvSpPr>
          <p:cNvPr id="931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214B6E-D324-424D-B2D2-9A3FFD3D48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8197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A83C4E32-B2CF-4C85-8E9F-F74D9C0C9A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E86BEEA7-7F49-4951-B4BF-0FFBCD4814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220" name="Slide Number Placeholder 3">
            <a:extLst>
              <a:ext uri="{FF2B5EF4-FFF2-40B4-BE49-F238E27FC236}">
                <a16:creationId xmlns:a16="http://schemas.microsoft.com/office/drawing/2014/main" id="{7C14C86E-86D6-4488-99D4-A8786F8673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7D5E09-7B84-4CDC-990E-F7DFA7FE736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38260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226FD55F-6294-46B9-8E17-41181B9004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1D709ADE-71E8-4BCD-9C55-3DF327C842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a:p>
            <a:r>
              <a:rPr lang="en-US" altLang="en-US"/>
              <a:t>The USCG has the primary responsibility for the safety, security, and environmental protection of the maritime domain, including enforcing customs and immigration laws at sea, managing the responses to incidents impacting the Federal navigable waters and ports, and coordinating and expediting the recovery of maritime transportation system. The USCG engages these responsibilities through a network of 43 Area Maritime Security Committees (AMSCs) in each Captain of the Port zone. The AMSC’s are the cornerstones of security in the Nation’s ports. In addition, the USCG benefits from the contributions of several advisory committees and other industry engagement forums. </a:t>
            </a:r>
          </a:p>
          <a:p>
            <a:endParaRPr lang="en-US" altLang="en-US"/>
          </a:p>
          <a:p>
            <a:r>
              <a:rPr lang="en-US" altLang="en-US"/>
              <a:t>“The term "critical infrastructure" has the meaning provided in section 1016(e) of the USA Patriot Act of 2001 (42 U.S.C. 5195c(e)), namely systems and assets, whether physical or virtual, so vital to the United States that the incapacity or destruction of such systems and assets would have a debilitating impact on security, national economic security, national public health or safety, or any combination of those matters.” Presidential Policy Directive 21</a:t>
            </a:r>
          </a:p>
          <a:p>
            <a:endParaRPr lang="en-US" altLang="en-US"/>
          </a:p>
        </p:txBody>
      </p:sp>
      <p:sp>
        <p:nvSpPr>
          <p:cNvPr id="11268" name="Slide Number Placeholder 3">
            <a:extLst>
              <a:ext uri="{FF2B5EF4-FFF2-40B4-BE49-F238E27FC236}">
                <a16:creationId xmlns:a16="http://schemas.microsoft.com/office/drawing/2014/main" id="{AECD6B82-9786-4913-9FC3-4F5C099402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DABCD9-CEEE-4879-8766-03DADBA59183}"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39013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7089C-F360-48BA-9E99-26031AAAAA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4179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6C49D216-F522-44B4-BAF9-706FB91595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9E63DD5E-075E-446E-85E1-B54CEDAC8B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In addition to the compromise of personal information and financial risk, its important to understand the physical effects that a cyber attack can have.  These range from damage to a single piece of equipment to potential catastrophic disruptions to the transportation system and personnel casualties.</a:t>
            </a:r>
          </a:p>
          <a:p>
            <a:endParaRPr lang="en-US" altLang="en-US"/>
          </a:p>
          <a:p>
            <a:r>
              <a:rPr lang="en-US" altLang="en-US"/>
              <a:t>If not already, it will become clear to you as we proceed through this presentation that the physical impacts of a cyber attack represent the evolution of the cyber threat.  </a:t>
            </a:r>
          </a:p>
          <a:p>
            <a:endParaRPr lang="en-US" altLang="en-US"/>
          </a:p>
          <a:p>
            <a:r>
              <a:rPr lang="en-US" altLang="en-US"/>
              <a:t>The rate of change regarding critical infrastructure cyber risk is quite notable – in the last year, public reports of targeted attacks specific to water, energy, transportation, and pipelines are increasing.  Some of our most critical infrastructure depend on technology that was not designed to ward off the types of attacks we are seeing today. In general, it has been said that the time between a hack attack and finding out is about 7 to 8 months. The frequency and capability for severe attacks is on the rise. </a:t>
            </a:r>
          </a:p>
          <a:p>
            <a:endParaRPr lang="en-US" altLang="en-US"/>
          </a:p>
          <a:p>
            <a:r>
              <a:rPr lang="en-US" altLang="en-US"/>
              <a:t>85% of consumable products come from ports,  any interruptions will cause supply chain disruptions to Boeing, wholesale to local markets</a:t>
            </a:r>
          </a:p>
          <a:p>
            <a:endParaRPr lang="en-US" altLang="en-US"/>
          </a:p>
        </p:txBody>
      </p:sp>
      <p:sp>
        <p:nvSpPr>
          <p:cNvPr id="13316" name="Slide Number Placeholder 3">
            <a:extLst>
              <a:ext uri="{FF2B5EF4-FFF2-40B4-BE49-F238E27FC236}">
                <a16:creationId xmlns:a16="http://schemas.microsoft.com/office/drawing/2014/main" id="{0A2C4DE7-5576-4153-9EDF-7B0F775173A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3FEA28-EE69-4738-A48A-546567C082A6}"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272669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1418F888-38AC-4A35-AC94-7F23383060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3A599CAD-B25D-4928-962B-25B73F49EC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-NVIC in draft format, recommended practices for prevention by facilities – they recognize their vulnerabilities and threats and develop a plan to prevent or react -&gt; that plan is reviewed by inspectors and AMS (Mimi Bolofi, executive secretary of area maritime security committee) (remember MST1 Hagerty will be in audience to address specfics of case)</a:t>
            </a:r>
          </a:p>
          <a:p>
            <a:endParaRPr lang="en-US" altLang="en-US"/>
          </a:p>
          <a:p>
            <a:r>
              <a:rPr lang="en-US" altLang="en-US"/>
              <a:t>MAERSK segregated dangerous cargo and farwarded freight by hand.</a:t>
            </a:r>
          </a:p>
          <a:p>
            <a:endParaRPr lang="en-US" altLang="en-US"/>
          </a:p>
          <a:p>
            <a:r>
              <a:rPr lang="en-US" altLang="en-US"/>
              <a:t>Sector Puget Sound worked with VTS to notify inbound vessels of potential delays</a:t>
            </a:r>
          </a:p>
        </p:txBody>
      </p:sp>
      <p:sp>
        <p:nvSpPr>
          <p:cNvPr id="15364" name="Slide Number Placeholder 3">
            <a:extLst>
              <a:ext uri="{FF2B5EF4-FFF2-40B4-BE49-F238E27FC236}">
                <a16:creationId xmlns:a16="http://schemas.microsoft.com/office/drawing/2014/main" id="{83A9E251-80AF-4D2B-9A35-7A485D43BC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56E734-45A8-4636-B792-007E77F18FD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91614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038A1819-948F-4DF1-9A72-1CD0166BCC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1CF7F717-2894-4505-8FEE-C28B149C3B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How did the notifications come through? Did NRC and NCCIC  (National Cyber Security and Communications integration center) work well together? NCCIC can do cross threat sectors energy to banking etc. power heathcare. </a:t>
            </a:r>
          </a:p>
          <a:p>
            <a:r>
              <a:rPr lang="en-US" altLang="en-US"/>
              <a:t>If in doubt NRC will forward to NCCIC. Phishing, IT/OT technology.</a:t>
            </a:r>
          </a:p>
          <a:p>
            <a:endParaRPr lang="en-US" altLang="en-US"/>
          </a:p>
          <a:p>
            <a:r>
              <a:rPr lang="en-US" altLang="en-US"/>
              <a:t>First detected in Copenhagen- called facilities and directed hard shut down</a:t>
            </a:r>
          </a:p>
          <a:p>
            <a:endParaRPr lang="en-US" altLang="en-US"/>
          </a:p>
          <a:p>
            <a:endParaRPr lang="en-US" altLang="en-US"/>
          </a:p>
          <a:p>
            <a:endParaRPr lang="en-US" altLang="en-US"/>
          </a:p>
          <a:p>
            <a:endParaRPr lang="en-US" altLang="en-US"/>
          </a:p>
          <a:p>
            <a:r>
              <a:rPr lang="en-US" altLang="en-US"/>
              <a:t>10 days until basic functionality back online</a:t>
            </a:r>
          </a:p>
          <a:p>
            <a:r>
              <a:rPr lang="en-US" altLang="en-US"/>
              <a:t>6 weeks backend </a:t>
            </a:r>
          </a:p>
          <a:p>
            <a:r>
              <a:rPr lang="en-US" altLang="en-US"/>
              <a:t> - caused scripting errors, had to repair system</a:t>
            </a:r>
          </a:p>
          <a:p>
            <a:r>
              <a:rPr lang="en-US" altLang="en-US"/>
              <a:t> - switched to Windows 10, expedited already planned transition</a:t>
            </a:r>
          </a:p>
          <a:p>
            <a:endParaRPr lang="en-US" altLang="en-US"/>
          </a:p>
          <a:p>
            <a:r>
              <a:rPr lang="en-US" altLang="en-US"/>
              <a:t>Power shutdown- mail processess- can take time – domain controller- mail – user authentication, sequel server</a:t>
            </a:r>
          </a:p>
          <a:p>
            <a:r>
              <a:rPr lang="en-US" altLang="en-US"/>
              <a:t>Denmark made the decsion – corporate headquarters</a:t>
            </a:r>
          </a:p>
          <a:p>
            <a:r>
              <a:rPr lang="en-US" altLang="en-US"/>
              <a:t>The ransomware was moving on it’s own with no user intervention </a:t>
            </a:r>
          </a:p>
          <a:p>
            <a:r>
              <a:rPr lang="en-US" altLang="en-US"/>
              <a:t>West Coast protected by decsion </a:t>
            </a:r>
          </a:p>
          <a:p>
            <a:r>
              <a:rPr lang="en-US" altLang="en-US"/>
              <a:t>FSOs were called and told to secure workstations</a:t>
            </a:r>
          </a:p>
          <a:p>
            <a:r>
              <a:rPr lang="en-US" altLang="en-US"/>
              <a:t>That impacted ability to contact CG</a:t>
            </a:r>
          </a:p>
          <a:p>
            <a:r>
              <a:rPr lang="en-US" altLang="en-US"/>
              <a:t>Injected by backdoor review- updates from a third party are not inspected- CG DOD does inspect updates to ensure clean code.</a:t>
            </a:r>
          </a:p>
          <a:p>
            <a:endParaRPr lang="en-US" altLang="en-US"/>
          </a:p>
          <a:p>
            <a:r>
              <a:rPr lang="en-US" altLang="en-US"/>
              <a:t>-Impact: closed automated gates, were not allowed to go through with proxy cards</a:t>
            </a:r>
          </a:p>
          <a:p>
            <a:endParaRPr lang="en-US" altLang="en-US"/>
          </a:p>
          <a:p>
            <a:pPr>
              <a:buFontTx/>
              <a:buChar char="-"/>
            </a:pPr>
            <a:r>
              <a:rPr lang="en-US" altLang="en-US"/>
              <a:t>Reverse CIC call to inform local units of information that may be held at a higher level, assist with local Sectors doing their job and understanding scope of issue</a:t>
            </a:r>
          </a:p>
          <a:p>
            <a:pPr>
              <a:buFontTx/>
              <a:buChar char="-"/>
            </a:pPr>
            <a:endParaRPr lang="en-US" altLang="en-US"/>
          </a:p>
          <a:p>
            <a:pPr>
              <a:buFontTx/>
              <a:buChar char="-"/>
            </a:pPr>
            <a:r>
              <a:rPr lang="en-US" altLang="en-US"/>
              <a:t> Provided an opportunity for the CG to see actual impacts of cyber intrusion: access, freight forwarding, dangerous cargo segregation, vessel delays</a:t>
            </a:r>
          </a:p>
          <a:p>
            <a:pPr>
              <a:buFontTx/>
              <a:buChar char="-"/>
            </a:pPr>
            <a:endParaRPr lang="en-US" altLang="en-US"/>
          </a:p>
          <a:p>
            <a:pPr>
              <a:buFontTx/>
              <a:buChar char="-"/>
            </a:pPr>
            <a:r>
              <a:rPr lang="en-US" altLang="en-US"/>
              <a:t>- NCCIC what do they do?</a:t>
            </a:r>
          </a:p>
          <a:p>
            <a:pPr>
              <a:buFontTx/>
              <a:buChar char="-"/>
            </a:pPr>
            <a:endParaRPr lang="en-US" altLang="en-US"/>
          </a:p>
          <a:p>
            <a:pPr>
              <a:buFontTx/>
              <a:buChar char="-"/>
            </a:pPr>
            <a:r>
              <a:rPr lang="en-US" altLang="en-US"/>
              <a:t>- Special note here of how long it took to get a hold of the US CISO for Maersk (had bottom up communication in the past, but having a higher level communication with CISO was key) his personal cell phone number was on the plan</a:t>
            </a:r>
          </a:p>
          <a:p>
            <a:pPr>
              <a:buFontTx/>
              <a:buChar char="-"/>
            </a:pPr>
            <a:endParaRPr lang="en-US" altLang="en-US"/>
          </a:p>
          <a:p>
            <a:pPr>
              <a:buFontTx/>
              <a:buChar char="-"/>
            </a:pPr>
            <a:r>
              <a:rPr lang="en-US" altLang="en-US"/>
              <a:t>- (Notes: Phones were VOIP, so went down when servers were shutdown)</a:t>
            </a:r>
          </a:p>
          <a:p>
            <a:endParaRPr lang="en-US" altLang="en-US"/>
          </a:p>
          <a:p>
            <a:r>
              <a:rPr lang="en-US" altLang="en-US"/>
              <a:t>- (still requires validation) 5: 1. new QRCs </a:t>
            </a:r>
          </a:p>
          <a:p>
            <a:endParaRPr lang="en-US" altLang="en-US"/>
          </a:p>
        </p:txBody>
      </p:sp>
      <p:sp>
        <p:nvSpPr>
          <p:cNvPr id="17412" name="Slide Number Placeholder 3">
            <a:extLst>
              <a:ext uri="{FF2B5EF4-FFF2-40B4-BE49-F238E27FC236}">
                <a16:creationId xmlns:a16="http://schemas.microsoft.com/office/drawing/2014/main" id="{D2D19699-2BD4-44F7-9CD6-6CCD6B4A46F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3FBA9D-CE66-42B3-86A5-570F5E49FB57}"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2387552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7835EF9B-364B-4B33-9063-8B7E81C6DE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266C8B62-91DC-4BCD-9AB3-154C7529DE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Dichcotomy between Dod and public</a:t>
            </a:r>
          </a:p>
          <a:p>
            <a:r>
              <a:rPr lang="en-US" altLang="en-US"/>
              <a:t>- Maersk was compliant with NIST 1.0 (nothing requires them to be complaint with NIST)</a:t>
            </a:r>
          </a:p>
          <a:p>
            <a:r>
              <a:rPr lang="en-US" altLang="en-US"/>
              <a:t>Kapersy or other eastern block products could have risks- trustworthyness; 13SEPT DHS issued directive requiring removal of (previously approved system) Kaspersky anti-virus software</a:t>
            </a:r>
          </a:p>
          <a:p>
            <a:r>
              <a:rPr lang="en-US" altLang="en-US"/>
              <a:t>This came out of the lessons learned </a:t>
            </a:r>
          </a:p>
          <a:p>
            <a:r>
              <a:rPr lang="en-US" altLang="en-US"/>
              <a:t>This was pretty challenging keeping the national picture- APM is a subsidiary of Maersk- they did not have all the information</a:t>
            </a:r>
          </a:p>
          <a:p>
            <a:r>
              <a:rPr lang="en-US" altLang="en-US"/>
              <a:t>Move to other piers  to prevent – interruptions- park and offload- some customs issues and likewise with the departures</a:t>
            </a:r>
          </a:p>
          <a:p>
            <a:r>
              <a:rPr lang="en-US" altLang="en-US"/>
              <a:t>CBP waived the 24 hr rule</a:t>
            </a:r>
          </a:p>
        </p:txBody>
      </p:sp>
      <p:sp>
        <p:nvSpPr>
          <p:cNvPr id="19460" name="Slide Number Placeholder 3">
            <a:extLst>
              <a:ext uri="{FF2B5EF4-FFF2-40B4-BE49-F238E27FC236}">
                <a16:creationId xmlns:a16="http://schemas.microsoft.com/office/drawing/2014/main" id="{4A14C981-E6D3-4CA1-BCF9-DBD77F998D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611F36-EB71-4046-AB2D-7BE9CDE9DD74}"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21072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90B1A8B7-B410-4D00-AE2C-9BBE64051E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BE1E3619-B28C-4C78-99BC-F49E8538AF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Personal cell phones were used via the NRC report</a:t>
            </a:r>
          </a:p>
          <a:p>
            <a:r>
              <a:rPr lang="en-US" altLang="en-US"/>
              <a:t>Not all of the facilities were arranged in the IC versus admin – LA was separated out.  No breech of West Coast facilities</a:t>
            </a:r>
          </a:p>
          <a:p>
            <a:r>
              <a:rPr lang="en-US" altLang="en-US"/>
              <a:t>CG was quick at getting their info up to us.  The Maersk vessels were not infected</a:t>
            </a:r>
          </a:p>
          <a:p>
            <a:endParaRPr lang="en-US" altLang="en-US"/>
          </a:p>
        </p:txBody>
      </p:sp>
      <p:sp>
        <p:nvSpPr>
          <p:cNvPr id="21508" name="Slide Number Placeholder 3">
            <a:extLst>
              <a:ext uri="{FF2B5EF4-FFF2-40B4-BE49-F238E27FC236}">
                <a16:creationId xmlns:a16="http://schemas.microsoft.com/office/drawing/2014/main" id="{325187B7-CB87-40BC-AE20-36AAE50401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300977-65E1-4576-A833-49D84071709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17606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F9BFF11D-5821-4A87-9B2A-4F8B870BCB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0DD7989A-5EDE-46AF-95B4-B8E0F2D774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Expedited windows 10 update- 90K workstation- cost thing</a:t>
            </a:r>
          </a:p>
          <a:p>
            <a:r>
              <a:rPr lang="en-US" altLang="en-US"/>
              <a:t>Vessels were on a completely different network</a:t>
            </a:r>
          </a:p>
        </p:txBody>
      </p:sp>
      <p:sp>
        <p:nvSpPr>
          <p:cNvPr id="23556" name="Slide Number Placeholder 3">
            <a:extLst>
              <a:ext uri="{FF2B5EF4-FFF2-40B4-BE49-F238E27FC236}">
                <a16:creationId xmlns:a16="http://schemas.microsoft.com/office/drawing/2014/main" id="{47BDCE40-C2B7-4FC0-BE36-B31DF69113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3E78DE-5958-4B0F-A820-B9055F1E4EF9}"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087592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7D897048-D80B-4D1B-83EE-CC7D77829A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8E431449-3EF4-47AD-A5BF-7B22A17657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Perfect scenario for ex planning- highlights key features, commerce, cargo delays, notifications, </a:t>
            </a:r>
          </a:p>
          <a:p>
            <a:r>
              <a:rPr lang="en-US" altLang="en-US"/>
              <a:t>No official  classification </a:t>
            </a:r>
          </a:p>
          <a:p>
            <a:endParaRPr lang="en-US" altLang="en-US"/>
          </a:p>
          <a:p>
            <a:r>
              <a:rPr lang="en-US" altLang="en-US"/>
              <a:t>- (business losses are estimates, from NY Times article)</a:t>
            </a:r>
          </a:p>
          <a:p>
            <a:r>
              <a:rPr lang="en-US" altLang="en-US"/>
              <a:t>- </a:t>
            </a:r>
          </a:p>
        </p:txBody>
      </p:sp>
      <p:sp>
        <p:nvSpPr>
          <p:cNvPr id="25604" name="Slide Number Placeholder 3">
            <a:extLst>
              <a:ext uri="{FF2B5EF4-FFF2-40B4-BE49-F238E27FC236}">
                <a16:creationId xmlns:a16="http://schemas.microsoft.com/office/drawing/2014/main" id="{67207D79-BF42-4B94-864D-DCD4E78336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D14964-85A7-46AE-93B0-DD6001B92926}"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103175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7336EC01-3450-4F90-9547-E9ACAC5B28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09371A09-9F9E-4DC6-A78E-E09DAC9205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National Protection and programs directorate (NPPD) </a:t>
            </a:r>
          </a:p>
        </p:txBody>
      </p:sp>
      <p:sp>
        <p:nvSpPr>
          <p:cNvPr id="27652" name="Slide Number Placeholder 3">
            <a:extLst>
              <a:ext uri="{FF2B5EF4-FFF2-40B4-BE49-F238E27FC236}">
                <a16:creationId xmlns:a16="http://schemas.microsoft.com/office/drawing/2014/main" id="{39759C40-FD45-4AF7-AF97-4AAD038EEBB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1F7E9C-D6F8-4F62-B938-01D6D79364CC}"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26015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FB522736-B757-42E9-871A-37BC8A5E76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0108B9D0-CA8F-4DE4-B3F6-A26ECF30AC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Senior Leadership within the Coast Guard is saying, ‘we know you want to prevent an incident and are motivated to continue operations; we want to work together to prevent incident </a:t>
            </a:r>
          </a:p>
          <a:p>
            <a:endParaRPr lang="en-US" altLang="en-US"/>
          </a:p>
        </p:txBody>
      </p:sp>
      <p:sp>
        <p:nvSpPr>
          <p:cNvPr id="29700" name="Slide Number Placeholder 3">
            <a:extLst>
              <a:ext uri="{FF2B5EF4-FFF2-40B4-BE49-F238E27FC236}">
                <a16:creationId xmlns:a16="http://schemas.microsoft.com/office/drawing/2014/main" id="{39BC452A-94DD-4A04-AE47-6685E5B4DA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49A17C-E854-4E64-86C0-1C3C05CCE024}"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957873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CA57E57B-7710-4CC6-988F-FEBB8A3BFD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0D10A993-1BB9-4C31-A80C-3B8BB68737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2772" name="Slide Number Placeholder 3">
            <a:extLst>
              <a:ext uri="{FF2B5EF4-FFF2-40B4-BE49-F238E27FC236}">
                <a16:creationId xmlns:a16="http://schemas.microsoft.com/office/drawing/2014/main" id="{1EF6C70E-4010-41BF-86F3-A6B2D54C69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57BFC6-1C8F-487B-9D5B-F83B2CCDE91F}"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27693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is</a:t>
            </a:r>
            <a:r>
              <a:rPr lang="en-US" baseline="0" dirty="0"/>
              <a:t> intended to cover what the capabilities in the fusion center were, are, and what we hope to provide in the future.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7089C-F360-48BA-9E99-26031AAAAA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20915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Attorney/Client privilege!!!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Mention Underwriting – can be tedious and time consuming especially the first go around. Underwriters are not IT experts. Admittedly they don’t always ask the right questions the right ways. Direct discussion w/ underwriters go along way to move the process along.  If they get stuck with underwriting… HAVE A CONVERSATION DIRECTLY.</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31589" rtl="0" eaLnBrk="1" fontAlgn="base" latinLnBrk="0" hangingPunct="1">
              <a:lnSpc>
                <a:spcPct val="100000"/>
              </a:lnSpc>
              <a:spcBef>
                <a:spcPct val="0"/>
              </a:spcBef>
              <a:spcAft>
                <a:spcPct val="0"/>
              </a:spcAft>
              <a:buClrTx/>
              <a:buSzTx/>
              <a:buFontTx/>
              <a:buNone/>
              <a:tabLst/>
              <a:defRPr/>
            </a:pPr>
            <a:fld id="{6EB37B63-09B8-4D06-9157-06EEE19B238D}"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589"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003960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Arial" charset="0"/>
                <a:ea typeface="+mn-ea"/>
                <a:cs typeface="+mn-cs"/>
              </a:rPr>
              <a:t>WHO IS WRITING THE COVERAGE?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(1) Includes stand-alone policies and the cybersecurity portion of package policies. Does not include premiums from companies that cannot report premiums for cybersecurity coverage provided as part of package policies.</a:t>
            </a:r>
            <a:br>
              <a:rPr lang="en-US" sz="1200" kern="1200" dirty="0">
                <a:solidFill>
                  <a:schemeClr val="tx1"/>
                </a:solidFill>
                <a:effectLst/>
                <a:latin typeface="Arial" charset="0"/>
                <a:ea typeface="+mn-ea"/>
                <a:cs typeface="+mn-cs"/>
              </a:rPr>
            </a:br>
            <a:r>
              <a:rPr lang="en-US" sz="1200" kern="1200" dirty="0">
                <a:solidFill>
                  <a:schemeClr val="tx1"/>
                </a:solidFill>
                <a:effectLst/>
                <a:latin typeface="Arial" charset="0"/>
                <a:ea typeface="+mn-ea"/>
                <a:cs typeface="+mn-cs"/>
              </a:rPr>
              <a:t>(2) Direct premiums written in the U.S. and its territories, Canada and other foreign territories.</a:t>
            </a:r>
          </a:p>
          <a:p>
            <a:r>
              <a:rPr lang="en-US" sz="1200" kern="1200" dirty="0">
                <a:solidFill>
                  <a:schemeClr val="tx1"/>
                </a:solidFill>
                <a:effectLst/>
                <a:latin typeface="Arial" charset="0"/>
                <a:ea typeface="+mn-ea"/>
                <a:cs typeface="+mn-cs"/>
              </a:rPr>
              <a:t>Source: NAIC data, sourced from S&amp;P Global Market Intelligence, Insurance Information Institute.</a:t>
            </a:r>
          </a:p>
          <a:p>
            <a:r>
              <a:rPr lang="en-US" sz="1200" kern="1200" dirty="0">
                <a:solidFill>
                  <a:schemeClr val="tx1"/>
                </a:solidFill>
                <a:effectLst/>
                <a:latin typeface="Arial" charset="0"/>
                <a:ea typeface="+mn-ea"/>
                <a:cs typeface="+mn-cs"/>
              </a:rPr>
              <a:t>	- - For example, if Beazley’s # included its Lloyds syndicate writings, they</a:t>
            </a:r>
            <a:r>
              <a:rPr lang="en-US" sz="1200" kern="1200" baseline="0" dirty="0">
                <a:solidFill>
                  <a:schemeClr val="tx1"/>
                </a:solidFill>
                <a:effectLst/>
                <a:latin typeface="Arial" charset="0"/>
                <a:ea typeface="+mn-ea"/>
                <a:cs typeface="+mn-cs"/>
              </a:rPr>
              <a:t> would likely be # 2 or 3. </a:t>
            </a:r>
            <a:endParaRPr lang="en-US" sz="1200" kern="120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31589" rtl="0" eaLnBrk="1" fontAlgn="base" latinLnBrk="0" hangingPunct="1">
              <a:lnSpc>
                <a:spcPct val="100000"/>
              </a:lnSpc>
              <a:spcBef>
                <a:spcPct val="0"/>
              </a:spcBef>
              <a:spcAft>
                <a:spcPct val="0"/>
              </a:spcAft>
              <a:buClrTx/>
              <a:buSzTx/>
              <a:buFontTx/>
              <a:buNone/>
              <a:tabLst/>
              <a:defRPr/>
            </a:pPr>
            <a:fld id="{6EB37B63-09B8-4D06-9157-06EEE19B238D}"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589"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027059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If low cost is the only motivator, expect low quality policy.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Partner</a:t>
            </a:r>
            <a:r>
              <a:rPr lang="en-US" baseline="0" dirty="0"/>
              <a:t> with well-respected brokers in the industry to find the RIGHT placement for you.</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Savvy</a:t>
            </a:r>
            <a:r>
              <a:rPr lang="en-US" baseline="0" dirty="0"/>
              <a:t> insurance broker who represents BUYER/INSURED can guide the market; an agency who represents the carrier not as engaged.</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31589" rtl="0" eaLnBrk="1" fontAlgn="base" latinLnBrk="0" hangingPunct="1">
              <a:lnSpc>
                <a:spcPct val="100000"/>
              </a:lnSpc>
              <a:spcBef>
                <a:spcPct val="0"/>
              </a:spcBef>
              <a:spcAft>
                <a:spcPct val="0"/>
              </a:spcAft>
              <a:buClrTx/>
              <a:buSzTx/>
              <a:buFontTx/>
              <a:buNone/>
              <a:tabLst/>
              <a:defRPr/>
            </a:pPr>
            <a:fld id="{6EB37B63-09B8-4D06-9157-06EEE19B238D}"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589"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4643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isn’t a commercial for Beazley BUT…</a:t>
            </a:r>
          </a:p>
          <a:p>
            <a:endParaRPr lang="en-US" dirty="0"/>
          </a:p>
          <a:p>
            <a:r>
              <a:rPr lang="en-US" dirty="0"/>
              <a:t>This</a:t>
            </a:r>
            <a:r>
              <a:rPr lang="en-US" baseline="0" dirty="0"/>
              <a:t> illustrates the increase in security breaches occurring relative to prior years. Granted, could partially be due to increased awareness and actual purchase of insurance such that they’re being formally tracked. </a:t>
            </a:r>
            <a:endParaRPr lang="en-US" dirty="0"/>
          </a:p>
        </p:txBody>
      </p:sp>
      <p:sp>
        <p:nvSpPr>
          <p:cNvPr id="4" name="Slide Number Placeholder 3"/>
          <p:cNvSpPr>
            <a:spLocks noGrp="1"/>
          </p:cNvSpPr>
          <p:nvPr>
            <p:ph type="sldNum" sz="quarter" idx="10"/>
          </p:nvPr>
        </p:nvSpPr>
        <p:spPr/>
        <p:txBody>
          <a:bodyPr/>
          <a:lstStyle/>
          <a:p>
            <a:pPr marL="0" marR="0" lvl="0" indent="0" algn="r" defTabSz="931589" rtl="0" eaLnBrk="1" fontAlgn="base" latinLnBrk="0" hangingPunct="1">
              <a:lnSpc>
                <a:spcPct val="100000"/>
              </a:lnSpc>
              <a:spcBef>
                <a:spcPct val="0"/>
              </a:spcBef>
              <a:spcAft>
                <a:spcPct val="0"/>
              </a:spcAft>
              <a:buClrTx/>
              <a:buSzTx/>
              <a:buFontTx/>
              <a:buNone/>
              <a:tabLst/>
              <a:defRPr/>
            </a:pPr>
            <a:fld id="{6EB37B63-09B8-4D06-9157-06EEE19B238D}"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589"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854191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31589" rtl="0" eaLnBrk="1" fontAlgn="base" latinLnBrk="0" hangingPunct="1">
              <a:lnSpc>
                <a:spcPct val="100000"/>
              </a:lnSpc>
              <a:spcBef>
                <a:spcPct val="0"/>
              </a:spcBef>
              <a:spcAft>
                <a:spcPct val="0"/>
              </a:spcAft>
              <a:buClrTx/>
              <a:buSzTx/>
              <a:buFontTx/>
              <a:buNone/>
              <a:tabLst/>
              <a:defRPr/>
            </a:pPr>
            <a:fld id="{6EB37B63-09B8-4D06-9157-06EEE19B238D}"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589"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832815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589" rtl="0" eaLnBrk="1" fontAlgn="base" latinLnBrk="0" hangingPunct="1">
              <a:lnSpc>
                <a:spcPct val="100000"/>
              </a:lnSpc>
              <a:spcBef>
                <a:spcPct val="0"/>
              </a:spcBef>
              <a:spcAft>
                <a:spcPct val="0"/>
              </a:spcAft>
              <a:buClrTx/>
              <a:buSzTx/>
              <a:buFontTx/>
              <a:buNone/>
              <a:tabLst/>
              <a:defRPr/>
            </a:pPr>
            <a:fld id="{6EB37B63-09B8-4D06-9157-06EEE19B238D}"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589"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168094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201812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the WSFC doing in the cyber realm?  First, this truly is a much</a:t>
            </a:r>
            <a:r>
              <a:rPr lang="en-US" baseline="0" dirty="0"/>
              <a:t> larger effort than simply one entity.  Collaboration among partners in the public and private arena truly make the overall effort to combat cyber threats effective.  Working with several of the partners you see on the screen [name a few] we are taking the proactive approach to provide the information and support to you.  [our territorial, tribal, local, state, and federal partners]</a:t>
            </a:r>
          </a:p>
          <a:p>
            <a:endParaRPr lang="en-US" baseline="0" dirty="0"/>
          </a:p>
          <a:p>
            <a:r>
              <a:rPr lang="en-US" baseline="0" dirty="0"/>
              <a:t>With that, some of the efforts we have had the ability to undertake in the past relied on the full-time cyber analyst within the WSFC.  NEXT SLIDE  </a:t>
            </a:r>
            <a:endParaRPr lang="en-US" dirty="0"/>
          </a:p>
          <a:p>
            <a:endParaRPr lang="en-US" dirty="0"/>
          </a:p>
          <a:p>
            <a:r>
              <a:rPr lang="en-US" dirty="0"/>
              <a:t>CTS = Consolidated Technology</a:t>
            </a:r>
            <a:r>
              <a:rPr lang="en-US" baseline="0" dirty="0"/>
              <a:t> Services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7089C-F360-48BA-9E99-26031AAAAA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7032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capabilities and expert knowledge of our analyst allowed for supportive outreach and technical analysis of compromised systems, as well as analytical support for threat actors, tactics, techniques, and procedures (TTPs) discussed earlier.  </a:t>
            </a:r>
          </a:p>
          <a:p>
            <a:endParaRPr lang="en-US" baseline="0" dirty="0"/>
          </a:p>
          <a:p>
            <a:r>
              <a:rPr lang="en-US" baseline="0" dirty="0"/>
              <a:t>One of the primary roles of the Cyber Analyst was to monitor PRISEM.  NEXT SLIDE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7089C-F360-48BA-9E99-26031AAAAA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6060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7089C-F360-48BA-9E99-26031AAAAA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8259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7089C-F360-48BA-9E99-26031AAAAA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8852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7089C-F360-48BA-9E99-26031AAAAA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511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7089C-F360-48BA-9E99-26031AAAAA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3365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jpeg"/><Relationship Id="rId7" Type="http://schemas.openxmlformats.org/officeDocument/2006/relationships/image" Target="../media/image3.wmf"/><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9.emf"/><Relationship Id="rId5" Type="http://schemas.openxmlformats.org/officeDocument/2006/relationships/image" Target="../media/image8.jpeg"/><Relationship Id="rId4" Type="http://schemas.openxmlformats.org/officeDocument/2006/relationships/image" Target="../media/image7.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png"/><Relationship Id="rId1" Type="http://schemas.openxmlformats.org/officeDocument/2006/relationships/slideMaster" Target="../slideMasters/slideMaster5.xml"/><Relationship Id="rId4" Type="http://schemas.openxmlformats.org/officeDocument/2006/relationships/image" Target="../media/image16.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wmf"/><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E35523-ABB3-4D6B-B41D-180DD5EE22C3}"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5F926-7A3E-494A-BD62-D40D0C099DA6}" type="slidenum">
              <a:rPr lang="en-US" smtClean="0"/>
              <a:t>‹#›</a:t>
            </a:fld>
            <a:endParaRPr lang="en-US"/>
          </a:p>
        </p:txBody>
      </p:sp>
    </p:spTree>
    <p:extLst>
      <p:ext uri="{BB962C8B-B14F-4D97-AF65-F5344CB8AC3E}">
        <p14:creationId xmlns:p14="http://schemas.microsoft.com/office/powerpoint/2010/main" val="1710831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E35523-ABB3-4D6B-B41D-180DD5EE22C3}"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5F926-7A3E-494A-BD62-D40D0C099DA6}" type="slidenum">
              <a:rPr lang="en-US" smtClean="0"/>
              <a:t>‹#›</a:t>
            </a:fld>
            <a:endParaRPr lang="en-US"/>
          </a:p>
        </p:txBody>
      </p:sp>
    </p:spTree>
    <p:extLst>
      <p:ext uri="{BB962C8B-B14F-4D97-AF65-F5344CB8AC3E}">
        <p14:creationId xmlns:p14="http://schemas.microsoft.com/office/powerpoint/2010/main" val="3022092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E35523-ABB3-4D6B-B41D-180DD5EE22C3}"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5F926-7A3E-494A-BD62-D40D0C099DA6}"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8413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E35523-ABB3-4D6B-B41D-180DD5EE22C3}"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5F926-7A3E-494A-BD62-D40D0C099DA6}" type="slidenum">
              <a:rPr lang="en-US" smtClean="0"/>
              <a:t>‹#›</a:t>
            </a:fld>
            <a:endParaRPr lang="en-US"/>
          </a:p>
        </p:txBody>
      </p:sp>
    </p:spTree>
    <p:extLst>
      <p:ext uri="{BB962C8B-B14F-4D97-AF65-F5344CB8AC3E}">
        <p14:creationId xmlns:p14="http://schemas.microsoft.com/office/powerpoint/2010/main" val="1294574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E35523-ABB3-4D6B-B41D-180DD5EE22C3}"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5F926-7A3E-494A-BD62-D40D0C099DA6}"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294256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E35523-ABB3-4D6B-B41D-180DD5EE22C3}"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5F926-7A3E-494A-BD62-D40D0C099DA6}" type="slidenum">
              <a:rPr lang="en-US" smtClean="0"/>
              <a:t>‹#›</a:t>
            </a:fld>
            <a:endParaRPr lang="en-US"/>
          </a:p>
        </p:txBody>
      </p:sp>
    </p:spTree>
    <p:extLst>
      <p:ext uri="{BB962C8B-B14F-4D97-AF65-F5344CB8AC3E}">
        <p14:creationId xmlns:p14="http://schemas.microsoft.com/office/powerpoint/2010/main" val="577243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E35523-ABB3-4D6B-B41D-180DD5EE22C3}"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5F926-7A3E-494A-BD62-D40D0C099DA6}" type="slidenum">
              <a:rPr lang="en-US" smtClean="0"/>
              <a:t>‹#›</a:t>
            </a:fld>
            <a:endParaRPr lang="en-US"/>
          </a:p>
        </p:txBody>
      </p:sp>
    </p:spTree>
    <p:extLst>
      <p:ext uri="{BB962C8B-B14F-4D97-AF65-F5344CB8AC3E}">
        <p14:creationId xmlns:p14="http://schemas.microsoft.com/office/powerpoint/2010/main" val="951713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E35523-ABB3-4D6B-B41D-180DD5EE22C3}"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5F926-7A3E-494A-BD62-D40D0C099DA6}" type="slidenum">
              <a:rPr lang="en-US" smtClean="0"/>
              <a:t>‹#›</a:t>
            </a:fld>
            <a:endParaRPr lang="en-US"/>
          </a:p>
        </p:txBody>
      </p:sp>
    </p:spTree>
    <p:extLst>
      <p:ext uri="{BB962C8B-B14F-4D97-AF65-F5344CB8AC3E}">
        <p14:creationId xmlns:p14="http://schemas.microsoft.com/office/powerpoint/2010/main" val="1630711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17" descr="ks88169"/>
          <p:cNvPicPr>
            <a:picLocks noChangeAspect="1" noChangeArrowheads="1"/>
          </p:cNvPicPr>
          <p:nvPr userDrawn="1"/>
        </p:nvPicPr>
        <p:blipFill>
          <a:blip r:embed="rId2" cstate="print"/>
          <a:srcRect/>
          <a:stretch>
            <a:fillRect/>
          </a:stretch>
        </p:blipFill>
        <p:spPr bwMode="auto">
          <a:xfrm>
            <a:off x="5080000" y="4938713"/>
            <a:ext cx="3860800" cy="1930400"/>
          </a:xfrm>
          <a:prstGeom prst="rect">
            <a:avLst/>
          </a:prstGeom>
          <a:noFill/>
          <a:ln w="9525">
            <a:noFill/>
            <a:miter lim="800000"/>
            <a:headEnd/>
            <a:tailEnd/>
          </a:ln>
        </p:spPr>
      </p:pic>
      <p:pic>
        <p:nvPicPr>
          <p:cNvPr id="4" name="Picture 18" descr="2218966804_417c232280_b_small"/>
          <p:cNvPicPr>
            <a:picLocks noChangeAspect="1" noChangeArrowheads="1"/>
          </p:cNvPicPr>
          <p:nvPr userDrawn="1"/>
        </p:nvPicPr>
        <p:blipFill>
          <a:blip r:embed="rId3" cstate="print"/>
          <a:srcRect/>
          <a:stretch>
            <a:fillRect/>
          </a:stretch>
        </p:blipFill>
        <p:spPr bwMode="auto">
          <a:xfrm>
            <a:off x="4978400" y="3074988"/>
            <a:ext cx="3744384" cy="1878012"/>
          </a:xfrm>
          <a:prstGeom prst="rect">
            <a:avLst/>
          </a:prstGeom>
          <a:noFill/>
          <a:ln w="9525">
            <a:noFill/>
            <a:miter lim="800000"/>
            <a:headEnd/>
            <a:tailEnd/>
          </a:ln>
        </p:spPr>
      </p:pic>
      <p:pic>
        <p:nvPicPr>
          <p:cNvPr id="5" name="Picture 19" descr="2847744767_e62cac7616_o_small"/>
          <p:cNvPicPr>
            <a:picLocks noChangeAspect="1" noChangeArrowheads="1"/>
          </p:cNvPicPr>
          <p:nvPr userDrawn="1"/>
        </p:nvPicPr>
        <p:blipFill>
          <a:blip r:embed="rId4" cstate="print"/>
          <a:srcRect r="14740"/>
          <a:stretch>
            <a:fillRect/>
          </a:stretch>
        </p:blipFill>
        <p:spPr bwMode="auto">
          <a:xfrm>
            <a:off x="8727018" y="4953000"/>
            <a:ext cx="3464983" cy="1905000"/>
          </a:xfrm>
          <a:prstGeom prst="rect">
            <a:avLst/>
          </a:prstGeom>
          <a:noFill/>
          <a:ln w="9525">
            <a:noFill/>
            <a:miter lim="800000"/>
            <a:headEnd/>
            <a:tailEnd/>
          </a:ln>
        </p:spPr>
      </p:pic>
      <p:pic>
        <p:nvPicPr>
          <p:cNvPr id="6" name="Picture 20" descr="computer_IT_06_small"/>
          <p:cNvPicPr>
            <a:picLocks noChangeAspect="1" noChangeArrowheads="1"/>
          </p:cNvPicPr>
          <p:nvPr userDrawn="1"/>
        </p:nvPicPr>
        <p:blipFill>
          <a:blip r:embed="rId5" cstate="print"/>
          <a:srcRect/>
          <a:stretch>
            <a:fillRect/>
          </a:stretch>
        </p:blipFill>
        <p:spPr bwMode="auto">
          <a:xfrm>
            <a:off x="8737600" y="3008314"/>
            <a:ext cx="3454400" cy="1944687"/>
          </a:xfrm>
          <a:prstGeom prst="rect">
            <a:avLst/>
          </a:prstGeom>
          <a:noFill/>
          <a:ln w="9525">
            <a:noFill/>
            <a:miter lim="800000"/>
            <a:headEnd/>
            <a:tailEnd/>
          </a:ln>
        </p:spPr>
      </p:pic>
      <p:sp>
        <p:nvSpPr>
          <p:cNvPr id="8" name="Line 7"/>
          <p:cNvSpPr>
            <a:spLocks noChangeShapeType="1"/>
          </p:cNvSpPr>
          <p:nvPr userDrawn="1"/>
        </p:nvSpPr>
        <p:spPr bwMode="auto">
          <a:xfrm>
            <a:off x="8737600" y="2895600"/>
            <a:ext cx="0" cy="3962400"/>
          </a:xfrm>
          <a:prstGeom prst="line">
            <a:avLst/>
          </a:prstGeom>
          <a:noFill/>
          <a:ln w="19050">
            <a:solidFill>
              <a:schemeClr val="bg1"/>
            </a:solidFill>
            <a:round/>
            <a:headEnd/>
            <a:tailEnd/>
          </a:ln>
          <a:effectLst/>
        </p:spPr>
        <p:txBody>
          <a:bodyPr/>
          <a:lstStyle/>
          <a:p>
            <a:pPr>
              <a:defRPr/>
            </a:pPr>
            <a:endParaRPr lang="en-US" sz="1800" dirty="0"/>
          </a:p>
        </p:txBody>
      </p:sp>
      <p:sp>
        <p:nvSpPr>
          <p:cNvPr id="9" name="Line 8"/>
          <p:cNvSpPr>
            <a:spLocks noChangeShapeType="1"/>
          </p:cNvSpPr>
          <p:nvPr userDrawn="1"/>
        </p:nvSpPr>
        <p:spPr bwMode="auto">
          <a:xfrm>
            <a:off x="4978400" y="4953000"/>
            <a:ext cx="7213600" cy="0"/>
          </a:xfrm>
          <a:prstGeom prst="line">
            <a:avLst/>
          </a:prstGeom>
          <a:noFill/>
          <a:ln w="19050">
            <a:solidFill>
              <a:schemeClr val="bg1"/>
            </a:solidFill>
            <a:round/>
            <a:headEnd/>
            <a:tailEnd/>
          </a:ln>
          <a:effectLst/>
        </p:spPr>
        <p:txBody>
          <a:bodyPr/>
          <a:lstStyle/>
          <a:p>
            <a:pPr>
              <a:defRPr/>
            </a:pPr>
            <a:endParaRPr lang="en-US" sz="1800" dirty="0"/>
          </a:p>
        </p:txBody>
      </p:sp>
      <p:sp>
        <p:nvSpPr>
          <p:cNvPr id="10" name="Freeform 9"/>
          <p:cNvSpPr>
            <a:spLocks/>
          </p:cNvSpPr>
          <p:nvPr userDrawn="1"/>
        </p:nvSpPr>
        <p:spPr bwMode="auto">
          <a:xfrm>
            <a:off x="0" y="1"/>
            <a:ext cx="5892800" cy="1687513"/>
          </a:xfrm>
          <a:custGeom>
            <a:avLst/>
            <a:gdLst/>
            <a:ahLst/>
            <a:cxnLst>
              <a:cxn ang="0">
                <a:pos x="2784" y="0"/>
              </a:cxn>
              <a:cxn ang="0">
                <a:pos x="0" y="0"/>
              </a:cxn>
              <a:cxn ang="0">
                <a:pos x="0" y="1056"/>
              </a:cxn>
              <a:cxn ang="0">
                <a:pos x="2423" y="1063"/>
              </a:cxn>
              <a:cxn ang="0">
                <a:pos x="2452" y="831"/>
              </a:cxn>
              <a:cxn ang="0">
                <a:pos x="2506" y="629"/>
              </a:cxn>
              <a:cxn ang="0">
                <a:pos x="2559" y="475"/>
              </a:cxn>
              <a:cxn ang="0">
                <a:pos x="2595" y="356"/>
              </a:cxn>
              <a:cxn ang="0">
                <a:pos x="2642" y="262"/>
              </a:cxn>
              <a:cxn ang="0">
                <a:pos x="2690" y="138"/>
              </a:cxn>
              <a:cxn ang="0">
                <a:pos x="2732" y="61"/>
              </a:cxn>
              <a:cxn ang="0">
                <a:pos x="2784" y="0"/>
              </a:cxn>
            </a:cxnLst>
            <a:rect l="0" t="0" r="r" b="b"/>
            <a:pathLst>
              <a:path w="2784" h="1063">
                <a:moveTo>
                  <a:pt x="2784" y="0"/>
                </a:moveTo>
                <a:lnTo>
                  <a:pt x="0" y="0"/>
                </a:lnTo>
                <a:lnTo>
                  <a:pt x="0" y="1056"/>
                </a:lnTo>
                <a:lnTo>
                  <a:pt x="2423" y="1063"/>
                </a:lnTo>
                <a:lnTo>
                  <a:pt x="2452" y="831"/>
                </a:lnTo>
                <a:lnTo>
                  <a:pt x="2506" y="629"/>
                </a:lnTo>
                <a:lnTo>
                  <a:pt x="2559" y="475"/>
                </a:lnTo>
                <a:lnTo>
                  <a:pt x="2595" y="356"/>
                </a:lnTo>
                <a:lnTo>
                  <a:pt x="2642" y="262"/>
                </a:lnTo>
                <a:lnTo>
                  <a:pt x="2690" y="138"/>
                </a:lnTo>
                <a:lnTo>
                  <a:pt x="2732" y="61"/>
                </a:lnTo>
                <a:lnTo>
                  <a:pt x="2784" y="0"/>
                </a:lnTo>
                <a:close/>
              </a:path>
            </a:pathLst>
          </a:custGeom>
          <a:solidFill>
            <a:schemeClr val="bg1"/>
          </a:solidFill>
          <a:ln w="9525">
            <a:noFill/>
            <a:round/>
            <a:headEnd/>
            <a:tailEnd/>
          </a:ln>
          <a:effectLst/>
        </p:spPr>
        <p:txBody>
          <a:bodyPr/>
          <a:lstStyle/>
          <a:p>
            <a:pPr>
              <a:defRPr/>
            </a:pPr>
            <a:endParaRPr lang="en-US" sz="1800" dirty="0"/>
          </a:p>
        </p:txBody>
      </p:sp>
      <p:sp>
        <p:nvSpPr>
          <p:cNvPr id="11" name="Freeform 10"/>
          <p:cNvSpPr>
            <a:spLocks/>
          </p:cNvSpPr>
          <p:nvPr userDrawn="1"/>
        </p:nvSpPr>
        <p:spPr bwMode="auto">
          <a:xfrm>
            <a:off x="0" y="1600200"/>
            <a:ext cx="5892800" cy="5276850"/>
          </a:xfrm>
          <a:custGeom>
            <a:avLst/>
            <a:gdLst/>
            <a:ahLst/>
            <a:cxnLst>
              <a:cxn ang="0">
                <a:pos x="2448" y="0"/>
              </a:cxn>
              <a:cxn ang="0">
                <a:pos x="0" y="0"/>
              </a:cxn>
              <a:cxn ang="0">
                <a:pos x="0" y="3456"/>
              </a:cxn>
              <a:cxn ang="0">
                <a:pos x="2784" y="3456"/>
              </a:cxn>
              <a:cxn ang="0">
                <a:pos x="2702" y="3317"/>
              </a:cxn>
              <a:cxn ang="0">
                <a:pos x="2621" y="3158"/>
              </a:cxn>
              <a:cxn ang="0">
                <a:pos x="2549" y="2981"/>
              </a:cxn>
              <a:cxn ang="0">
                <a:pos x="2472" y="2731"/>
              </a:cxn>
              <a:cxn ang="0">
                <a:pos x="2410" y="2462"/>
              </a:cxn>
              <a:cxn ang="0">
                <a:pos x="2376" y="2227"/>
              </a:cxn>
              <a:cxn ang="0">
                <a:pos x="2342" y="2002"/>
              </a:cxn>
              <a:cxn ang="0">
                <a:pos x="2328" y="1771"/>
              </a:cxn>
              <a:cxn ang="0">
                <a:pos x="2314" y="1507"/>
              </a:cxn>
              <a:cxn ang="0">
                <a:pos x="2309" y="1320"/>
              </a:cxn>
              <a:cxn ang="0">
                <a:pos x="2323" y="1090"/>
              </a:cxn>
              <a:cxn ang="0">
                <a:pos x="2318" y="936"/>
              </a:cxn>
              <a:cxn ang="0">
                <a:pos x="2352" y="595"/>
              </a:cxn>
              <a:cxn ang="0">
                <a:pos x="2381" y="336"/>
              </a:cxn>
              <a:cxn ang="0">
                <a:pos x="2419" y="120"/>
              </a:cxn>
              <a:cxn ang="0">
                <a:pos x="2448" y="0"/>
              </a:cxn>
            </a:cxnLst>
            <a:rect l="0" t="0" r="r" b="b"/>
            <a:pathLst>
              <a:path w="2784" h="3456">
                <a:moveTo>
                  <a:pt x="2448" y="0"/>
                </a:moveTo>
                <a:lnTo>
                  <a:pt x="0" y="0"/>
                </a:lnTo>
                <a:lnTo>
                  <a:pt x="0" y="3456"/>
                </a:lnTo>
                <a:lnTo>
                  <a:pt x="2784" y="3456"/>
                </a:lnTo>
                <a:lnTo>
                  <a:pt x="2702" y="3317"/>
                </a:lnTo>
                <a:lnTo>
                  <a:pt x="2621" y="3158"/>
                </a:lnTo>
                <a:lnTo>
                  <a:pt x="2549" y="2981"/>
                </a:lnTo>
                <a:lnTo>
                  <a:pt x="2472" y="2731"/>
                </a:lnTo>
                <a:lnTo>
                  <a:pt x="2410" y="2462"/>
                </a:lnTo>
                <a:lnTo>
                  <a:pt x="2376" y="2227"/>
                </a:lnTo>
                <a:lnTo>
                  <a:pt x="2342" y="2002"/>
                </a:lnTo>
                <a:lnTo>
                  <a:pt x="2328" y="1771"/>
                </a:lnTo>
                <a:lnTo>
                  <a:pt x="2314" y="1507"/>
                </a:lnTo>
                <a:lnTo>
                  <a:pt x="2309" y="1320"/>
                </a:lnTo>
                <a:lnTo>
                  <a:pt x="2323" y="1090"/>
                </a:lnTo>
                <a:lnTo>
                  <a:pt x="2318" y="936"/>
                </a:lnTo>
                <a:lnTo>
                  <a:pt x="2352" y="595"/>
                </a:lnTo>
                <a:lnTo>
                  <a:pt x="2381" y="336"/>
                </a:lnTo>
                <a:lnTo>
                  <a:pt x="2419" y="120"/>
                </a:lnTo>
                <a:lnTo>
                  <a:pt x="2448" y="0"/>
                </a:lnTo>
                <a:close/>
              </a:path>
            </a:pathLst>
          </a:custGeom>
          <a:solidFill>
            <a:srgbClr val="21578A"/>
          </a:solidFill>
          <a:ln w="9525">
            <a:noFill/>
            <a:round/>
            <a:headEnd/>
            <a:tailEnd/>
          </a:ln>
          <a:effectLst/>
        </p:spPr>
        <p:txBody>
          <a:bodyPr/>
          <a:lstStyle/>
          <a:p>
            <a:pPr>
              <a:defRPr/>
            </a:pPr>
            <a:endParaRPr lang="en-US" sz="1800" dirty="0"/>
          </a:p>
        </p:txBody>
      </p:sp>
      <p:sp>
        <p:nvSpPr>
          <p:cNvPr id="12" name="Freeform 11"/>
          <p:cNvSpPr>
            <a:spLocks/>
          </p:cNvSpPr>
          <p:nvPr userDrawn="1"/>
        </p:nvSpPr>
        <p:spPr bwMode="auto">
          <a:xfrm>
            <a:off x="4927600" y="1593850"/>
            <a:ext cx="7264400" cy="1530350"/>
          </a:xfrm>
          <a:custGeom>
            <a:avLst/>
            <a:gdLst/>
            <a:ahLst/>
            <a:cxnLst>
              <a:cxn ang="0">
                <a:pos x="3432" y="0"/>
              </a:cxn>
              <a:cxn ang="0">
                <a:pos x="83" y="0"/>
              </a:cxn>
              <a:cxn ang="0">
                <a:pos x="71" y="124"/>
              </a:cxn>
              <a:cxn ang="0">
                <a:pos x="41" y="279"/>
              </a:cxn>
              <a:cxn ang="0">
                <a:pos x="29" y="415"/>
              </a:cxn>
              <a:cxn ang="0">
                <a:pos x="32" y="552"/>
              </a:cxn>
              <a:cxn ang="0">
                <a:pos x="16" y="740"/>
              </a:cxn>
              <a:cxn ang="0">
                <a:pos x="4" y="860"/>
              </a:cxn>
              <a:cxn ang="0">
                <a:pos x="0" y="964"/>
              </a:cxn>
              <a:cxn ang="0">
                <a:pos x="3432" y="964"/>
              </a:cxn>
              <a:cxn ang="0">
                <a:pos x="3432" y="0"/>
              </a:cxn>
            </a:cxnLst>
            <a:rect l="0" t="0" r="r" b="b"/>
            <a:pathLst>
              <a:path w="3432" h="964">
                <a:moveTo>
                  <a:pt x="3432" y="0"/>
                </a:moveTo>
                <a:lnTo>
                  <a:pt x="83" y="0"/>
                </a:lnTo>
                <a:lnTo>
                  <a:pt x="71" y="124"/>
                </a:lnTo>
                <a:lnTo>
                  <a:pt x="41" y="279"/>
                </a:lnTo>
                <a:lnTo>
                  <a:pt x="29" y="415"/>
                </a:lnTo>
                <a:lnTo>
                  <a:pt x="32" y="552"/>
                </a:lnTo>
                <a:lnTo>
                  <a:pt x="16" y="740"/>
                </a:lnTo>
                <a:lnTo>
                  <a:pt x="4" y="860"/>
                </a:lnTo>
                <a:lnTo>
                  <a:pt x="0" y="964"/>
                </a:lnTo>
                <a:lnTo>
                  <a:pt x="3432" y="964"/>
                </a:lnTo>
                <a:lnTo>
                  <a:pt x="3432" y="0"/>
                </a:lnTo>
                <a:close/>
              </a:path>
            </a:pathLst>
          </a:custGeom>
          <a:solidFill>
            <a:srgbClr val="969696"/>
          </a:solidFill>
          <a:ln w="9525">
            <a:noFill/>
            <a:round/>
            <a:headEnd/>
            <a:tailEnd/>
          </a:ln>
          <a:effectLst/>
        </p:spPr>
        <p:txBody>
          <a:bodyPr/>
          <a:lstStyle/>
          <a:p>
            <a:pPr>
              <a:defRPr/>
            </a:pPr>
            <a:endParaRPr lang="en-US" sz="1800" dirty="0"/>
          </a:p>
        </p:txBody>
      </p:sp>
      <p:sp>
        <p:nvSpPr>
          <p:cNvPr id="13" name="Line 12"/>
          <p:cNvSpPr>
            <a:spLocks noChangeShapeType="1"/>
          </p:cNvSpPr>
          <p:nvPr userDrawn="1"/>
        </p:nvSpPr>
        <p:spPr bwMode="auto">
          <a:xfrm>
            <a:off x="0" y="1746250"/>
            <a:ext cx="12192000" cy="0"/>
          </a:xfrm>
          <a:prstGeom prst="line">
            <a:avLst/>
          </a:prstGeom>
          <a:noFill/>
          <a:ln w="28575">
            <a:solidFill>
              <a:schemeClr val="bg1"/>
            </a:solidFill>
            <a:round/>
            <a:headEnd/>
            <a:tailEnd/>
          </a:ln>
          <a:effectLst/>
        </p:spPr>
        <p:txBody>
          <a:bodyPr/>
          <a:lstStyle/>
          <a:p>
            <a:pPr>
              <a:defRPr/>
            </a:pPr>
            <a:endParaRPr lang="en-US" sz="1800" dirty="0"/>
          </a:p>
        </p:txBody>
      </p:sp>
      <p:sp>
        <p:nvSpPr>
          <p:cNvPr id="14" name="Line 13"/>
          <p:cNvSpPr>
            <a:spLocks noChangeShapeType="1"/>
          </p:cNvSpPr>
          <p:nvPr userDrawn="1"/>
        </p:nvSpPr>
        <p:spPr bwMode="auto">
          <a:xfrm>
            <a:off x="0" y="2965450"/>
            <a:ext cx="12192000" cy="0"/>
          </a:xfrm>
          <a:prstGeom prst="line">
            <a:avLst/>
          </a:prstGeom>
          <a:noFill/>
          <a:ln w="28575">
            <a:solidFill>
              <a:schemeClr val="bg1"/>
            </a:solidFill>
            <a:round/>
            <a:headEnd/>
            <a:tailEnd/>
          </a:ln>
          <a:effectLst/>
        </p:spPr>
        <p:txBody>
          <a:bodyPr/>
          <a:lstStyle/>
          <a:p>
            <a:pPr>
              <a:defRPr/>
            </a:pPr>
            <a:endParaRPr lang="en-US" sz="1800" dirty="0"/>
          </a:p>
        </p:txBody>
      </p:sp>
      <p:pic>
        <p:nvPicPr>
          <p:cNvPr id="15" name="Picture 15" descr="2008_02_st_lukes_curved_line"/>
          <p:cNvPicPr>
            <a:picLocks noChangeAspect="1" noChangeArrowheads="1"/>
          </p:cNvPicPr>
          <p:nvPr userDrawn="1"/>
        </p:nvPicPr>
        <p:blipFill>
          <a:blip r:embed="rId6" cstate="print"/>
          <a:srcRect t="1071" b="1785"/>
          <a:stretch>
            <a:fillRect/>
          </a:stretch>
        </p:blipFill>
        <p:spPr bwMode="auto">
          <a:xfrm>
            <a:off x="4876801" y="-1588"/>
            <a:ext cx="1140884" cy="6867526"/>
          </a:xfrm>
          <a:prstGeom prst="rect">
            <a:avLst/>
          </a:prstGeom>
          <a:noFill/>
          <a:ln w="9525">
            <a:noFill/>
            <a:miter lim="800000"/>
            <a:headEnd/>
            <a:tailEnd/>
          </a:ln>
        </p:spPr>
      </p:pic>
      <p:pic>
        <p:nvPicPr>
          <p:cNvPr id="16" name="Picture 16" descr="AlliantLogo-2C-Final"/>
          <p:cNvPicPr>
            <a:picLocks noChangeAspect="1" noChangeArrowheads="1"/>
          </p:cNvPicPr>
          <p:nvPr userDrawn="1"/>
        </p:nvPicPr>
        <p:blipFill>
          <a:blip r:embed="rId7" cstate="print"/>
          <a:srcRect/>
          <a:stretch>
            <a:fillRect/>
          </a:stretch>
        </p:blipFill>
        <p:spPr bwMode="auto">
          <a:xfrm>
            <a:off x="1183218" y="533400"/>
            <a:ext cx="2779183" cy="457200"/>
          </a:xfrm>
          <a:prstGeom prst="rect">
            <a:avLst/>
          </a:prstGeom>
          <a:noFill/>
          <a:ln w="9525">
            <a:noFill/>
            <a:miter lim="800000"/>
            <a:headEnd/>
            <a:tailEnd/>
          </a:ln>
        </p:spPr>
      </p:pic>
      <p:sp>
        <p:nvSpPr>
          <p:cNvPr id="9230" name="Rectangle 14"/>
          <p:cNvSpPr>
            <a:spLocks noGrp="1" noChangeArrowheads="1"/>
          </p:cNvSpPr>
          <p:nvPr>
            <p:ph type="ctrTitle"/>
          </p:nvPr>
        </p:nvSpPr>
        <p:spPr>
          <a:xfrm>
            <a:off x="5181600" y="1752600"/>
            <a:ext cx="6908800" cy="1143000"/>
          </a:xfrm>
        </p:spPr>
        <p:txBody>
          <a:bodyPr/>
          <a:lstStyle>
            <a:lvl1pPr algn="ctr">
              <a:defRPr sz="2100">
                <a:solidFill>
                  <a:schemeClr val="bg1"/>
                </a:solidFill>
              </a:defRPr>
            </a:lvl1pPr>
          </a:lstStyle>
          <a:p>
            <a:r>
              <a:rPr lang="en-US"/>
              <a:t>Click to edit Master title style</a:t>
            </a:r>
          </a:p>
        </p:txBody>
      </p:sp>
      <p:pic>
        <p:nvPicPr>
          <p:cNvPr id="2" name="Picture 1"/>
          <p:cNvPicPr>
            <a:picLocks noChangeAspect="1"/>
          </p:cNvPicPr>
          <p:nvPr userDrawn="1"/>
        </p:nvPicPr>
        <p:blipFill>
          <a:blip r:embed="rId8"/>
          <a:stretch>
            <a:fillRect/>
          </a:stretch>
        </p:blipFill>
        <p:spPr>
          <a:xfrm>
            <a:off x="7065572" y="263526"/>
            <a:ext cx="3235715" cy="1166724"/>
          </a:xfrm>
          <a:prstGeom prst="rect">
            <a:avLst/>
          </a:prstGeom>
        </p:spPr>
      </p:pic>
    </p:spTree>
    <p:extLst>
      <p:ext uri="{BB962C8B-B14F-4D97-AF65-F5344CB8AC3E}">
        <p14:creationId xmlns:p14="http://schemas.microsoft.com/office/powerpoint/2010/main" val="24402427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sldNum" sz="quarter" idx="10"/>
          </p:nvPr>
        </p:nvSpPr>
        <p:spPr>
          <a:ln/>
        </p:spPr>
        <p:txBody>
          <a:bodyPr/>
          <a:lstStyle>
            <a:lvl1pPr>
              <a:defRPr/>
            </a:lvl1pPr>
          </a:lstStyle>
          <a:p>
            <a:pPr>
              <a:defRPr/>
            </a:pPr>
            <a:fld id="{420091ED-110D-4F43-B224-5DCE6CDCC32D}" type="slidenum">
              <a:rPr lang="en-US"/>
              <a:pPr>
                <a:defRPr/>
              </a:pPr>
              <a:t>‹#›</a:t>
            </a:fld>
            <a:endParaRPr lang="en-US" dirty="0"/>
          </a:p>
        </p:txBody>
      </p:sp>
    </p:spTree>
    <p:extLst>
      <p:ext uri="{BB962C8B-B14F-4D97-AF65-F5344CB8AC3E}">
        <p14:creationId xmlns:p14="http://schemas.microsoft.com/office/powerpoint/2010/main" val="3376646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sldNum" sz="quarter" idx="10"/>
          </p:nvPr>
        </p:nvSpPr>
        <p:spPr>
          <a:ln/>
        </p:spPr>
        <p:txBody>
          <a:bodyPr/>
          <a:lstStyle>
            <a:lvl1pPr>
              <a:defRPr/>
            </a:lvl1pPr>
          </a:lstStyle>
          <a:p>
            <a:pPr>
              <a:defRPr/>
            </a:pPr>
            <a:fld id="{3B941A27-C967-455A-895A-A7830D9A2B79}" type="slidenum">
              <a:rPr lang="en-US"/>
              <a:pPr>
                <a:defRPr/>
              </a:pPr>
              <a:t>‹#›</a:t>
            </a:fld>
            <a:endParaRPr lang="en-US" dirty="0"/>
          </a:p>
        </p:txBody>
      </p:sp>
    </p:spTree>
    <p:extLst>
      <p:ext uri="{BB962C8B-B14F-4D97-AF65-F5344CB8AC3E}">
        <p14:creationId xmlns:p14="http://schemas.microsoft.com/office/powerpoint/2010/main" val="262373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E35523-ABB3-4D6B-B41D-180DD5EE22C3}"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5F926-7A3E-494A-BD62-D40D0C099DA6}" type="slidenum">
              <a:rPr lang="en-US" smtClean="0"/>
              <a:t>‹#›</a:t>
            </a:fld>
            <a:endParaRPr lang="en-US"/>
          </a:p>
        </p:txBody>
      </p:sp>
    </p:spTree>
    <p:extLst>
      <p:ext uri="{BB962C8B-B14F-4D97-AF65-F5344CB8AC3E}">
        <p14:creationId xmlns:p14="http://schemas.microsoft.com/office/powerpoint/2010/main" val="34703493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366838"/>
            <a:ext cx="4724400" cy="4881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32400" y="1366838"/>
            <a:ext cx="4724400" cy="4881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sldNum" sz="quarter" idx="10"/>
          </p:nvPr>
        </p:nvSpPr>
        <p:spPr>
          <a:ln/>
        </p:spPr>
        <p:txBody>
          <a:bodyPr/>
          <a:lstStyle>
            <a:lvl1pPr>
              <a:defRPr/>
            </a:lvl1pPr>
          </a:lstStyle>
          <a:p>
            <a:pPr>
              <a:defRPr/>
            </a:pPr>
            <a:fld id="{82F2BBAC-6DA4-47D1-93B3-59065827EA0D}" type="slidenum">
              <a:rPr lang="en-US"/>
              <a:pPr>
                <a:defRPr/>
              </a:pPr>
              <a:t>‹#›</a:t>
            </a:fld>
            <a:endParaRPr lang="en-US" dirty="0"/>
          </a:p>
        </p:txBody>
      </p:sp>
    </p:spTree>
    <p:extLst>
      <p:ext uri="{BB962C8B-B14F-4D97-AF65-F5344CB8AC3E}">
        <p14:creationId xmlns:p14="http://schemas.microsoft.com/office/powerpoint/2010/main" val="1089363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sldNum" sz="quarter" idx="10"/>
          </p:nvPr>
        </p:nvSpPr>
        <p:spPr>
          <a:ln/>
        </p:spPr>
        <p:txBody>
          <a:bodyPr/>
          <a:lstStyle>
            <a:lvl1pPr>
              <a:defRPr/>
            </a:lvl1pPr>
          </a:lstStyle>
          <a:p>
            <a:pPr>
              <a:defRPr/>
            </a:pPr>
            <a:fld id="{11594EFF-4427-4561-ABA4-5A0C18596392}" type="slidenum">
              <a:rPr lang="en-US"/>
              <a:pPr>
                <a:defRPr/>
              </a:pPr>
              <a:t>‹#›</a:t>
            </a:fld>
            <a:endParaRPr lang="en-US" dirty="0"/>
          </a:p>
        </p:txBody>
      </p:sp>
    </p:spTree>
    <p:extLst>
      <p:ext uri="{BB962C8B-B14F-4D97-AF65-F5344CB8AC3E}">
        <p14:creationId xmlns:p14="http://schemas.microsoft.com/office/powerpoint/2010/main" val="37361212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sldNum" sz="quarter" idx="10"/>
          </p:nvPr>
        </p:nvSpPr>
        <p:spPr>
          <a:ln/>
        </p:spPr>
        <p:txBody>
          <a:bodyPr/>
          <a:lstStyle>
            <a:lvl1pPr>
              <a:defRPr/>
            </a:lvl1pPr>
          </a:lstStyle>
          <a:p>
            <a:pPr>
              <a:defRPr/>
            </a:pPr>
            <a:fld id="{88147DFE-006D-4457-8D19-1A0C44DC5CD8}" type="slidenum">
              <a:rPr lang="en-US"/>
              <a:pPr>
                <a:defRPr/>
              </a:pPr>
              <a:t>‹#›</a:t>
            </a:fld>
            <a:endParaRPr lang="en-US" dirty="0"/>
          </a:p>
        </p:txBody>
      </p:sp>
    </p:spTree>
    <p:extLst>
      <p:ext uri="{BB962C8B-B14F-4D97-AF65-F5344CB8AC3E}">
        <p14:creationId xmlns:p14="http://schemas.microsoft.com/office/powerpoint/2010/main" val="2277364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sz="quarter" idx="10"/>
          </p:nvPr>
        </p:nvSpPr>
        <p:spPr>
          <a:ln/>
        </p:spPr>
        <p:txBody>
          <a:bodyPr/>
          <a:lstStyle>
            <a:lvl1pPr>
              <a:defRPr/>
            </a:lvl1pPr>
          </a:lstStyle>
          <a:p>
            <a:pPr>
              <a:defRPr/>
            </a:pPr>
            <a:fld id="{1FDB3CF6-01A1-4EF3-9A53-779A1E85EA22}" type="slidenum">
              <a:rPr lang="en-US"/>
              <a:pPr>
                <a:defRPr/>
              </a:pPr>
              <a:t>‹#›</a:t>
            </a:fld>
            <a:endParaRPr lang="en-US" dirty="0"/>
          </a:p>
        </p:txBody>
      </p:sp>
    </p:spTree>
    <p:extLst>
      <p:ext uri="{BB962C8B-B14F-4D97-AF65-F5344CB8AC3E}">
        <p14:creationId xmlns:p14="http://schemas.microsoft.com/office/powerpoint/2010/main" val="23391344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sldNum" sz="quarter" idx="10"/>
          </p:nvPr>
        </p:nvSpPr>
        <p:spPr>
          <a:ln/>
        </p:spPr>
        <p:txBody>
          <a:bodyPr/>
          <a:lstStyle>
            <a:lvl1pPr>
              <a:defRPr/>
            </a:lvl1pPr>
          </a:lstStyle>
          <a:p>
            <a:pPr>
              <a:defRPr/>
            </a:pPr>
            <a:fld id="{FC295618-F48B-4754-AAF1-A8D67B060C39}" type="slidenum">
              <a:rPr lang="en-US"/>
              <a:pPr>
                <a:defRPr/>
              </a:pPr>
              <a:t>‹#›</a:t>
            </a:fld>
            <a:endParaRPr lang="en-US" dirty="0"/>
          </a:p>
        </p:txBody>
      </p:sp>
    </p:spTree>
    <p:extLst>
      <p:ext uri="{BB962C8B-B14F-4D97-AF65-F5344CB8AC3E}">
        <p14:creationId xmlns:p14="http://schemas.microsoft.com/office/powerpoint/2010/main" val="32661823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sldNum" sz="quarter" idx="10"/>
          </p:nvPr>
        </p:nvSpPr>
        <p:spPr>
          <a:ln/>
        </p:spPr>
        <p:txBody>
          <a:bodyPr/>
          <a:lstStyle>
            <a:lvl1pPr>
              <a:defRPr/>
            </a:lvl1pPr>
          </a:lstStyle>
          <a:p>
            <a:pPr>
              <a:defRPr/>
            </a:pPr>
            <a:fld id="{7B7F8257-FEAD-4E92-8975-1812FA49EF93}" type="slidenum">
              <a:rPr lang="en-US"/>
              <a:pPr>
                <a:defRPr/>
              </a:pPr>
              <a:t>‹#›</a:t>
            </a:fld>
            <a:endParaRPr lang="en-US" dirty="0"/>
          </a:p>
        </p:txBody>
      </p:sp>
    </p:spTree>
    <p:extLst>
      <p:ext uri="{BB962C8B-B14F-4D97-AF65-F5344CB8AC3E}">
        <p14:creationId xmlns:p14="http://schemas.microsoft.com/office/powerpoint/2010/main" val="25710029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sldNum" sz="quarter" idx="10"/>
          </p:nvPr>
        </p:nvSpPr>
        <p:spPr>
          <a:ln/>
        </p:spPr>
        <p:txBody>
          <a:bodyPr/>
          <a:lstStyle>
            <a:lvl1pPr>
              <a:defRPr/>
            </a:lvl1pPr>
          </a:lstStyle>
          <a:p>
            <a:pPr>
              <a:defRPr/>
            </a:pPr>
            <a:fld id="{5592289E-46D6-449E-A3AE-A751F3CF2BA0}" type="slidenum">
              <a:rPr lang="en-US"/>
              <a:pPr>
                <a:defRPr/>
              </a:pPr>
              <a:t>‹#›</a:t>
            </a:fld>
            <a:endParaRPr lang="en-US" dirty="0"/>
          </a:p>
        </p:txBody>
      </p:sp>
    </p:spTree>
    <p:extLst>
      <p:ext uri="{BB962C8B-B14F-4D97-AF65-F5344CB8AC3E}">
        <p14:creationId xmlns:p14="http://schemas.microsoft.com/office/powerpoint/2010/main" val="36043777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43800" y="76200"/>
            <a:ext cx="2413000"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76200"/>
            <a:ext cx="7035800"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sldNum" sz="quarter" idx="10"/>
          </p:nvPr>
        </p:nvSpPr>
        <p:spPr>
          <a:ln/>
        </p:spPr>
        <p:txBody>
          <a:bodyPr/>
          <a:lstStyle>
            <a:lvl1pPr>
              <a:defRPr/>
            </a:lvl1pPr>
          </a:lstStyle>
          <a:p>
            <a:pPr>
              <a:defRPr/>
            </a:pPr>
            <a:fld id="{DE973125-DE63-4428-B09E-E123634C7D83}" type="slidenum">
              <a:rPr lang="en-US"/>
              <a:pPr>
                <a:defRPr/>
              </a:pPr>
              <a:t>‹#›</a:t>
            </a:fld>
            <a:endParaRPr lang="en-US" dirty="0"/>
          </a:p>
        </p:txBody>
      </p:sp>
    </p:spTree>
    <p:extLst>
      <p:ext uri="{BB962C8B-B14F-4D97-AF65-F5344CB8AC3E}">
        <p14:creationId xmlns:p14="http://schemas.microsoft.com/office/powerpoint/2010/main" val="34513697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1E11AB2-4C14-45D8-8B0B-2FCE34DBA00C}" type="datetimeFigureOut">
              <a:rPr lang="en-US" smtClean="0"/>
              <a:pPr/>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93ECA-7C4A-46CE-9D5E-934A1AF89995}" type="slidenum">
              <a:rPr lang="en-US" smtClean="0"/>
              <a:pPr/>
              <a:t>‹#›</a:t>
            </a:fld>
            <a:endParaRPr lang="en-US"/>
          </a:p>
        </p:txBody>
      </p:sp>
    </p:spTree>
    <p:extLst>
      <p:ext uri="{BB962C8B-B14F-4D97-AF65-F5344CB8AC3E}">
        <p14:creationId xmlns:p14="http://schemas.microsoft.com/office/powerpoint/2010/main" val="8256191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913610"/>
            <a:ext cx="12192000" cy="686593"/>
          </a:xfrm>
          <a:prstGeom prst="rect">
            <a:avLst/>
          </a:prstGeo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E11AB2-4C14-45D8-8B0B-2FCE34DBA00C}" type="datetimeFigureOut">
              <a:rPr lang="en-US" smtClean="0"/>
              <a:pPr/>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93ECA-7C4A-46CE-9D5E-934A1AF89995}" type="slidenum">
              <a:rPr lang="en-US" smtClean="0"/>
              <a:pPr/>
              <a:t>‹#›</a:t>
            </a:fld>
            <a:endParaRPr lang="en-US"/>
          </a:p>
        </p:txBody>
      </p:sp>
    </p:spTree>
    <p:extLst>
      <p:ext uri="{BB962C8B-B14F-4D97-AF65-F5344CB8AC3E}">
        <p14:creationId xmlns:p14="http://schemas.microsoft.com/office/powerpoint/2010/main" val="4237999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E35523-ABB3-4D6B-B41D-180DD5EE22C3}"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5F926-7A3E-494A-BD62-D40D0C099DA6}" type="slidenum">
              <a:rPr lang="en-US" smtClean="0"/>
              <a:t>‹#›</a:t>
            </a:fld>
            <a:endParaRPr lang="en-US"/>
          </a:p>
        </p:txBody>
      </p:sp>
    </p:spTree>
    <p:extLst>
      <p:ext uri="{BB962C8B-B14F-4D97-AF65-F5344CB8AC3E}">
        <p14:creationId xmlns:p14="http://schemas.microsoft.com/office/powerpoint/2010/main" val="32472622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E11AB2-4C14-45D8-8B0B-2FCE34DBA00C}" type="datetimeFigureOut">
              <a:rPr lang="en-US" smtClean="0"/>
              <a:pPr/>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93ECA-7C4A-46CE-9D5E-934A1AF89995}" type="slidenum">
              <a:rPr lang="en-US" smtClean="0"/>
              <a:pPr/>
              <a:t>‹#›</a:t>
            </a:fld>
            <a:endParaRPr lang="en-US"/>
          </a:p>
        </p:txBody>
      </p:sp>
    </p:spTree>
    <p:extLst>
      <p:ext uri="{BB962C8B-B14F-4D97-AF65-F5344CB8AC3E}">
        <p14:creationId xmlns:p14="http://schemas.microsoft.com/office/powerpoint/2010/main" val="1214750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E11AB2-4C14-45D8-8B0B-2FCE34DBA00C}" type="datetimeFigureOut">
              <a:rPr lang="en-US" smtClean="0"/>
              <a:pPr/>
              <a:t>12/6/2017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493ECA-7C4A-46CE-9D5E-934A1AF89995}" type="slidenum">
              <a:rPr lang="en-US" smtClean="0"/>
              <a:pPr/>
              <a:t>‹#›</a:t>
            </a:fld>
            <a:endParaRPr lang="en-US"/>
          </a:p>
        </p:txBody>
      </p:sp>
    </p:spTree>
    <p:extLst>
      <p:ext uri="{BB962C8B-B14F-4D97-AF65-F5344CB8AC3E}">
        <p14:creationId xmlns:p14="http://schemas.microsoft.com/office/powerpoint/2010/main" val="42225638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E11AB2-4C14-45D8-8B0B-2FCE34DBA00C}" type="datetimeFigureOut">
              <a:rPr lang="en-US" smtClean="0"/>
              <a:pPr/>
              <a:t>12/6/2017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493ECA-7C4A-46CE-9D5E-934A1AF89995}" type="slidenum">
              <a:rPr lang="en-US" smtClean="0"/>
              <a:pPr/>
              <a:t>‹#›</a:t>
            </a:fld>
            <a:endParaRPr lang="en-US"/>
          </a:p>
        </p:txBody>
      </p:sp>
    </p:spTree>
    <p:extLst>
      <p:ext uri="{BB962C8B-B14F-4D97-AF65-F5344CB8AC3E}">
        <p14:creationId xmlns:p14="http://schemas.microsoft.com/office/powerpoint/2010/main" val="27000073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91E11AB2-4C14-45D8-8B0B-2FCE34DBA00C}" type="datetimeFigureOut">
              <a:rPr lang="en-US" smtClean="0"/>
              <a:pPr/>
              <a:t>12/6/2017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493ECA-7C4A-46CE-9D5E-934A1AF89995}" type="slidenum">
              <a:rPr lang="en-US" smtClean="0"/>
              <a:pPr/>
              <a:t>‹#›</a:t>
            </a:fld>
            <a:endParaRPr lang="en-US"/>
          </a:p>
        </p:txBody>
      </p:sp>
    </p:spTree>
    <p:extLst>
      <p:ext uri="{BB962C8B-B14F-4D97-AF65-F5344CB8AC3E}">
        <p14:creationId xmlns:p14="http://schemas.microsoft.com/office/powerpoint/2010/main" val="17179509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E11AB2-4C14-45D8-8B0B-2FCE34DBA00C}" type="datetimeFigureOut">
              <a:rPr lang="en-US" smtClean="0"/>
              <a:pPr/>
              <a:t>12/6/2017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493ECA-7C4A-46CE-9D5E-934A1AF89995}" type="slidenum">
              <a:rPr lang="en-US" smtClean="0"/>
              <a:pPr/>
              <a:t>‹#›</a:t>
            </a:fld>
            <a:endParaRPr lang="en-US"/>
          </a:p>
        </p:txBody>
      </p:sp>
    </p:spTree>
    <p:extLst>
      <p:ext uri="{BB962C8B-B14F-4D97-AF65-F5344CB8AC3E}">
        <p14:creationId xmlns:p14="http://schemas.microsoft.com/office/powerpoint/2010/main" val="35656982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1E11AB2-4C14-45D8-8B0B-2FCE34DBA00C}" type="datetimeFigureOut">
              <a:rPr lang="en-US" smtClean="0"/>
              <a:pPr/>
              <a:t>12/6/2017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493ECA-7C4A-46CE-9D5E-934A1AF89995}" type="slidenum">
              <a:rPr lang="en-US" smtClean="0"/>
              <a:pPr/>
              <a:t>‹#›</a:t>
            </a:fld>
            <a:endParaRPr lang="en-US"/>
          </a:p>
        </p:txBody>
      </p:sp>
    </p:spTree>
    <p:extLst>
      <p:ext uri="{BB962C8B-B14F-4D97-AF65-F5344CB8AC3E}">
        <p14:creationId xmlns:p14="http://schemas.microsoft.com/office/powerpoint/2010/main" val="21622679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1E11AB2-4C14-45D8-8B0B-2FCE34DBA00C}" type="datetimeFigureOut">
              <a:rPr lang="en-US" smtClean="0"/>
              <a:pPr/>
              <a:t>12/6/2017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493ECA-7C4A-46CE-9D5E-934A1AF89995}" type="slidenum">
              <a:rPr lang="en-US" smtClean="0"/>
              <a:pPr/>
              <a:t>‹#›</a:t>
            </a:fld>
            <a:endParaRPr lang="en-US"/>
          </a:p>
        </p:txBody>
      </p:sp>
    </p:spTree>
    <p:extLst>
      <p:ext uri="{BB962C8B-B14F-4D97-AF65-F5344CB8AC3E}">
        <p14:creationId xmlns:p14="http://schemas.microsoft.com/office/powerpoint/2010/main" val="39428914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E11AB2-4C14-45D8-8B0B-2FCE34DBA00C}" type="datetimeFigureOut">
              <a:rPr lang="en-US" smtClean="0"/>
              <a:pPr/>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93ECA-7C4A-46CE-9D5E-934A1AF89995}" type="slidenum">
              <a:rPr lang="en-US" smtClean="0"/>
              <a:pPr/>
              <a:t>‹#›</a:t>
            </a:fld>
            <a:endParaRPr lang="en-US"/>
          </a:p>
        </p:txBody>
      </p:sp>
    </p:spTree>
    <p:extLst>
      <p:ext uri="{BB962C8B-B14F-4D97-AF65-F5344CB8AC3E}">
        <p14:creationId xmlns:p14="http://schemas.microsoft.com/office/powerpoint/2010/main" val="13982223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E11AB2-4C14-45D8-8B0B-2FCE34DBA00C}" type="datetimeFigureOut">
              <a:rPr lang="en-US" smtClean="0"/>
              <a:pPr/>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93ECA-7C4A-46CE-9D5E-934A1AF89995}" type="slidenum">
              <a:rPr lang="en-US" smtClean="0"/>
              <a:pPr/>
              <a:t>‹#›</a:t>
            </a:fld>
            <a:endParaRPr lang="en-US"/>
          </a:p>
        </p:txBody>
      </p:sp>
    </p:spTree>
    <p:extLst>
      <p:ext uri="{BB962C8B-B14F-4D97-AF65-F5344CB8AC3E}">
        <p14:creationId xmlns:p14="http://schemas.microsoft.com/office/powerpoint/2010/main" val="18214026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388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E35523-ABB3-4D6B-B41D-180DD5EE22C3}" type="datetimeFigureOut">
              <a:rPr lang="en-US" smtClean="0"/>
              <a:t>12/5/2017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5F926-7A3E-494A-BD62-D40D0C099DA6}" type="slidenum">
              <a:rPr lang="en-US" smtClean="0"/>
              <a:t>‹#›</a:t>
            </a:fld>
            <a:endParaRPr lang="en-US"/>
          </a:p>
        </p:txBody>
      </p:sp>
    </p:spTree>
    <p:extLst>
      <p:ext uri="{BB962C8B-B14F-4D97-AF65-F5344CB8AC3E}">
        <p14:creationId xmlns:p14="http://schemas.microsoft.com/office/powerpoint/2010/main" val="29577015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DCAFF26C-C159-4828-AB48-B43D51F58435}" type="datetimeFigureOut">
              <a:rPr lang="en-US"/>
              <a:pPr>
                <a:defRPr/>
              </a:pPr>
              <a:t>12/6/2017</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222ED693-6A1C-4463-A68A-7DE9F80C2602}" type="slidenum">
              <a:rPr lang="en-US"/>
              <a:pPr>
                <a:defRPr/>
              </a:pPr>
              <a:t>‹#›</a:t>
            </a:fld>
            <a:endParaRPr lang="en-US"/>
          </a:p>
        </p:txBody>
      </p:sp>
    </p:spTree>
    <p:extLst>
      <p:ext uri="{BB962C8B-B14F-4D97-AF65-F5344CB8AC3E}">
        <p14:creationId xmlns:p14="http://schemas.microsoft.com/office/powerpoint/2010/main" val="10619361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F4D1053E-019F-47E8-9AE8-09717A2A7E5C}" type="datetimeFigureOut">
              <a:rPr lang="en-US"/>
              <a:pPr>
                <a:defRPr/>
              </a:pPr>
              <a:t>12/6/2017</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F360B6AC-E468-4130-A3E3-5C1C98DA50A3}" type="slidenum">
              <a:rPr lang="en-US"/>
              <a:pPr>
                <a:defRPr/>
              </a:pPr>
              <a:t>‹#›</a:t>
            </a:fld>
            <a:endParaRPr lang="en-US"/>
          </a:p>
        </p:txBody>
      </p:sp>
    </p:spTree>
    <p:extLst>
      <p:ext uri="{BB962C8B-B14F-4D97-AF65-F5344CB8AC3E}">
        <p14:creationId xmlns:p14="http://schemas.microsoft.com/office/powerpoint/2010/main" val="8922882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E89DD6D3-52EF-4F78-8BF3-478CD312AE7C}" type="datetimeFigureOut">
              <a:rPr lang="en-US"/>
              <a:pPr>
                <a:defRPr/>
              </a:pPr>
              <a:t>12/6/2017</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49B1044A-B744-478A-96B6-3EA21FB60E4B}" type="slidenum">
              <a:rPr lang="en-US"/>
              <a:pPr>
                <a:defRPr/>
              </a:pPr>
              <a:t>‹#›</a:t>
            </a:fld>
            <a:endParaRPr lang="en-US"/>
          </a:p>
        </p:txBody>
      </p:sp>
    </p:spTree>
    <p:extLst>
      <p:ext uri="{BB962C8B-B14F-4D97-AF65-F5344CB8AC3E}">
        <p14:creationId xmlns:p14="http://schemas.microsoft.com/office/powerpoint/2010/main" val="6439072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5E78FFDE-C37A-4227-AB34-3C7538A6213D}" type="datetimeFigureOut">
              <a:rPr lang="en-US"/>
              <a:pPr>
                <a:defRPr/>
              </a:pPr>
              <a:t>12/6/2017</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21D693F6-A642-4794-9D0D-BB7E28A9DFE2}" type="slidenum">
              <a:rPr lang="en-US"/>
              <a:pPr>
                <a:defRPr/>
              </a:pPr>
              <a:t>‹#›</a:t>
            </a:fld>
            <a:endParaRPr lang="en-US"/>
          </a:p>
        </p:txBody>
      </p:sp>
    </p:spTree>
    <p:extLst>
      <p:ext uri="{BB962C8B-B14F-4D97-AF65-F5344CB8AC3E}">
        <p14:creationId xmlns:p14="http://schemas.microsoft.com/office/powerpoint/2010/main" val="36263269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descr="cg_logo_2.jpg">
            <a:extLst>
              <a:ext uri="{FF2B5EF4-FFF2-40B4-BE49-F238E27FC236}">
                <a16:creationId xmlns:a16="http://schemas.microsoft.com/office/drawing/2014/main" id="{4EF82F67-5327-4007-801C-5E327097A66B}"/>
              </a:ext>
            </a:extLst>
          </p:cNvPr>
          <p:cNvPicPr>
            <a:picLocks noChangeAspect="1"/>
          </p:cNvPicPr>
          <p:nvPr userDrawn="1"/>
        </p:nvPicPr>
        <p:blipFill>
          <a:blip r:embed="rId2" cstate="print"/>
          <a:stretch>
            <a:fillRect/>
          </a:stretch>
        </p:blipFill>
        <p:spPr>
          <a:xfrm>
            <a:off x="10464800" y="6096000"/>
            <a:ext cx="914400" cy="685800"/>
          </a:xfrm>
          <a:prstGeom prst="ellipse">
            <a:avLst/>
          </a:prstGeom>
        </p:spPr>
      </p:pic>
      <p:sp>
        <p:nvSpPr>
          <p:cNvPr id="2" name="Title 1"/>
          <p:cNvSpPr>
            <a:spLocks noGrp="1"/>
          </p:cNvSpPr>
          <p:nvPr>
            <p:ph type="title"/>
          </p:nvPr>
        </p:nvSpPr>
        <p:spPr>
          <a:xfrm>
            <a:off x="508000" y="0"/>
            <a:ext cx="10972800" cy="757238"/>
          </a:xfrm>
        </p:spPr>
        <p:txBody>
          <a:bodyPr/>
          <a:lstStyle>
            <a:lvl1pPr>
              <a:defRPr sz="2800" b="1" i="0" baseline="0">
                <a:latin typeface="Arial" pitchFamily="34" charset="0"/>
              </a:defRPr>
            </a:lvl1pPr>
          </a:lstStyle>
          <a:p>
            <a:r>
              <a:rPr lang="en-US" dirty="0"/>
              <a:t>Click to edit Master title style</a:t>
            </a:r>
          </a:p>
        </p:txBody>
      </p:sp>
      <p:sp>
        <p:nvSpPr>
          <p:cNvPr id="3" name="Content Placeholder 2"/>
          <p:cNvSpPr>
            <a:spLocks noGrp="1"/>
          </p:cNvSpPr>
          <p:nvPr>
            <p:ph idx="1"/>
          </p:nvPr>
        </p:nvSpPr>
        <p:spPr>
          <a:xfrm>
            <a:off x="609600" y="1143001"/>
            <a:ext cx="10972800" cy="48180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1">
            <a:extLst>
              <a:ext uri="{FF2B5EF4-FFF2-40B4-BE49-F238E27FC236}">
                <a16:creationId xmlns:a16="http://schemas.microsoft.com/office/drawing/2014/main" id="{90FCAE1E-5000-4026-BB7B-866AC41496C0}"/>
              </a:ext>
            </a:extLst>
          </p:cNvPr>
          <p:cNvSpPr>
            <a:spLocks noGrp="1" noChangeArrowheads="1"/>
          </p:cNvSpPr>
          <p:nvPr>
            <p:ph type="sldNum" sz="quarter" idx="10"/>
          </p:nvPr>
        </p:nvSpPr>
        <p:spPr/>
        <p:txBody>
          <a:bodyPr/>
          <a:lstStyle>
            <a:lvl1pPr>
              <a:defRPr sz="1600" b="1" smtClean="0">
                <a:solidFill>
                  <a:schemeClr val="tx1"/>
                </a:solidFill>
              </a:defRPr>
            </a:lvl1pPr>
          </a:lstStyle>
          <a:p>
            <a:pPr>
              <a:defRPr/>
            </a:pPr>
            <a:fld id="{4B3089DD-693B-48DD-B773-96F8B269CA6A}" type="slidenum">
              <a:rPr lang="en-US" altLang="en-US"/>
              <a:pPr>
                <a:defRPr/>
              </a:pPr>
              <a:t>‹#›</a:t>
            </a:fld>
            <a:endParaRPr lang="en-US" altLang="en-US"/>
          </a:p>
        </p:txBody>
      </p:sp>
    </p:spTree>
    <p:extLst>
      <p:ext uri="{BB962C8B-B14F-4D97-AF65-F5344CB8AC3E}">
        <p14:creationId xmlns:p14="http://schemas.microsoft.com/office/powerpoint/2010/main" val="371348350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descr="cg_logo_2.jpg">
            <a:extLst>
              <a:ext uri="{FF2B5EF4-FFF2-40B4-BE49-F238E27FC236}">
                <a16:creationId xmlns:a16="http://schemas.microsoft.com/office/drawing/2014/main" id="{13B030BB-A5C5-44BE-B369-86070E5D78B6}"/>
              </a:ext>
            </a:extLst>
          </p:cNvPr>
          <p:cNvPicPr>
            <a:picLocks noChangeAspect="1"/>
          </p:cNvPicPr>
          <p:nvPr userDrawn="1"/>
        </p:nvPicPr>
        <p:blipFill>
          <a:blip r:embed="rId2" cstate="print"/>
          <a:stretch>
            <a:fillRect/>
          </a:stretch>
        </p:blipFill>
        <p:spPr>
          <a:xfrm>
            <a:off x="10464800" y="6096000"/>
            <a:ext cx="914400" cy="685800"/>
          </a:xfrm>
          <a:prstGeom prst="ellipse">
            <a:avLst/>
          </a:prstGeom>
        </p:spPr>
      </p:pic>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1">
            <a:extLst>
              <a:ext uri="{FF2B5EF4-FFF2-40B4-BE49-F238E27FC236}">
                <a16:creationId xmlns:a16="http://schemas.microsoft.com/office/drawing/2014/main" id="{52F10362-4EF2-40B4-BE79-00EFAFCE7FDE}"/>
              </a:ext>
            </a:extLst>
          </p:cNvPr>
          <p:cNvSpPr>
            <a:spLocks noGrp="1" noChangeArrowheads="1"/>
          </p:cNvSpPr>
          <p:nvPr>
            <p:ph type="sldNum" sz="quarter" idx="10"/>
          </p:nvPr>
        </p:nvSpPr>
        <p:spPr/>
        <p:txBody>
          <a:bodyPr/>
          <a:lstStyle>
            <a:lvl1pPr>
              <a:defRPr smtClean="0"/>
            </a:lvl1pPr>
          </a:lstStyle>
          <a:p>
            <a:pPr>
              <a:defRPr/>
            </a:pPr>
            <a:fld id="{3D6E6C26-FB6C-473E-8EAF-FD06C2902720}" type="slidenum">
              <a:rPr lang="en-US" altLang="en-US"/>
              <a:pPr>
                <a:defRPr/>
              </a:pPr>
              <a:t>‹#›</a:t>
            </a:fld>
            <a:endParaRPr lang="en-US" altLang="en-US"/>
          </a:p>
        </p:txBody>
      </p:sp>
    </p:spTree>
    <p:extLst>
      <p:ext uri="{BB962C8B-B14F-4D97-AF65-F5344CB8AC3E}">
        <p14:creationId xmlns:p14="http://schemas.microsoft.com/office/powerpoint/2010/main" val="301700566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CDCE9317-FF33-460B-89D6-E46009FF22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84901"/>
            <a:ext cx="121920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4">
            <a:extLst>
              <a:ext uri="{FF2B5EF4-FFF2-40B4-BE49-F238E27FC236}">
                <a16:creationId xmlns:a16="http://schemas.microsoft.com/office/drawing/2014/main" id="{16AC3E83-D82E-449E-977B-1AE42E35188D}"/>
              </a:ext>
            </a:extLst>
          </p:cNvPr>
          <p:cNvGrpSpPr>
            <a:grpSpLocks/>
          </p:cNvGrpSpPr>
          <p:nvPr userDrawn="1"/>
        </p:nvGrpSpPr>
        <p:grpSpPr bwMode="auto">
          <a:xfrm>
            <a:off x="0" y="5486400"/>
            <a:ext cx="12192000" cy="1371600"/>
            <a:chOff x="0" y="5486400"/>
            <a:chExt cx="9144000" cy="1371600"/>
          </a:xfrm>
        </p:grpSpPr>
        <p:pic>
          <p:nvPicPr>
            <p:cNvPr id="5" name="Picture 8">
              <a:extLst>
                <a:ext uri="{FF2B5EF4-FFF2-40B4-BE49-F238E27FC236}">
                  <a16:creationId xmlns:a16="http://schemas.microsoft.com/office/drawing/2014/main" id="{20398653-E608-4EB8-A72B-5BD7B90CE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84900"/>
              <a:ext cx="91440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9">
              <a:extLst>
                <a:ext uri="{FF2B5EF4-FFF2-40B4-BE49-F238E27FC236}">
                  <a16:creationId xmlns:a16="http://schemas.microsoft.com/office/drawing/2014/main" id="{B73E4EB4-CF80-4D88-B258-70DE758DF844}"/>
                </a:ext>
              </a:extLst>
            </p:cNvPr>
            <p:cNvSpPr>
              <a:spLocks noChangeArrowheads="1"/>
            </p:cNvSpPr>
            <p:nvPr/>
          </p:nvSpPr>
          <p:spPr bwMode="auto">
            <a:xfrm>
              <a:off x="1165225" y="6182539"/>
              <a:ext cx="104740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75000"/>
                </a:lnSpc>
              </a:pPr>
              <a:r>
                <a:rPr lang="en-US" altLang="en-US" sz="2000">
                  <a:solidFill>
                    <a:srgbClr val="969696"/>
                  </a:solidFill>
                  <a:latin typeface="Book Antiqua" panose="02040602050305030304" pitchFamily="18" charset="0"/>
                </a:rPr>
                <a:t>Homeland</a:t>
              </a:r>
            </a:p>
            <a:p>
              <a:pPr>
                <a:lnSpc>
                  <a:spcPct val="75000"/>
                </a:lnSpc>
              </a:pPr>
              <a:r>
                <a:rPr lang="en-US" altLang="en-US" sz="2000">
                  <a:solidFill>
                    <a:srgbClr val="969696"/>
                  </a:solidFill>
                  <a:latin typeface="Book Antiqua" panose="02040602050305030304" pitchFamily="18" charset="0"/>
                </a:rPr>
                <a:t>Security</a:t>
              </a:r>
            </a:p>
          </p:txBody>
        </p:sp>
        <p:pic>
          <p:nvPicPr>
            <p:cNvPr id="7" name="Picture 10" descr="dhsSeal">
              <a:extLst>
                <a:ext uri="{FF2B5EF4-FFF2-40B4-BE49-F238E27FC236}">
                  <a16:creationId xmlns:a16="http://schemas.microsoft.com/office/drawing/2014/main" id="{56306E65-E5CE-40CC-A659-811417E934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13" y="5486400"/>
              <a:ext cx="110966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 Box 9">
            <a:extLst>
              <a:ext uri="{FF2B5EF4-FFF2-40B4-BE49-F238E27FC236}">
                <a16:creationId xmlns:a16="http://schemas.microsoft.com/office/drawing/2014/main" id="{427CED58-BE04-428C-A309-9BBF0DF33FCA}"/>
              </a:ext>
            </a:extLst>
          </p:cNvPr>
          <p:cNvSpPr txBox="1">
            <a:spLocks noChangeArrowheads="1"/>
          </p:cNvSpPr>
          <p:nvPr userDrawn="1"/>
        </p:nvSpPr>
        <p:spPr bwMode="auto">
          <a:xfrm>
            <a:off x="0" y="0"/>
            <a:ext cx="12192000" cy="304800"/>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 tIns="9144" rIns="9144" bIns="9144" anchor="ctr" anchorCtr="1">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1800" b="1">
                <a:solidFill>
                  <a:schemeClr val="bg1"/>
                </a:solidFill>
              </a:rPr>
              <a:t>UNCLASSIFIED//FOR OFFICIAL USE ONLY</a:t>
            </a:r>
          </a:p>
        </p:txBody>
      </p:sp>
      <p:pic>
        <p:nvPicPr>
          <p:cNvPr id="9" name="Picture 8" descr="cg_logo_2.jpg">
            <a:extLst>
              <a:ext uri="{FF2B5EF4-FFF2-40B4-BE49-F238E27FC236}">
                <a16:creationId xmlns:a16="http://schemas.microsoft.com/office/drawing/2014/main" id="{1B85077A-4BE6-49DA-A6F2-0EAF1F4536CC}"/>
              </a:ext>
            </a:extLst>
          </p:cNvPr>
          <p:cNvPicPr>
            <a:picLocks noChangeAspect="1"/>
          </p:cNvPicPr>
          <p:nvPr userDrawn="1"/>
        </p:nvPicPr>
        <p:blipFill>
          <a:blip r:embed="rId4" cstate="print"/>
          <a:stretch>
            <a:fillRect/>
          </a:stretch>
        </p:blipFill>
        <p:spPr>
          <a:xfrm>
            <a:off x="10464800" y="6096000"/>
            <a:ext cx="914400" cy="685800"/>
          </a:xfrm>
          <a:prstGeom prst="ellipse">
            <a:avLst/>
          </a:prstGeom>
        </p:spPr>
      </p:pic>
      <p:pic>
        <p:nvPicPr>
          <p:cNvPr id="10" name="Picture 9" descr="cg_logo_2.jpg">
            <a:extLst>
              <a:ext uri="{FF2B5EF4-FFF2-40B4-BE49-F238E27FC236}">
                <a16:creationId xmlns:a16="http://schemas.microsoft.com/office/drawing/2014/main" id="{10D82D6D-AB43-4F25-BD2C-048E7C48969D}"/>
              </a:ext>
            </a:extLst>
          </p:cNvPr>
          <p:cNvPicPr>
            <a:picLocks noChangeAspect="1"/>
          </p:cNvPicPr>
          <p:nvPr userDrawn="1"/>
        </p:nvPicPr>
        <p:blipFill>
          <a:blip r:embed="rId4" cstate="print"/>
          <a:stretch>
            <a:fillRect/>
          </a:stretch>
        </p:blipFill>
        <p:spPr>
          <a:xfrm>
            <a:off x="10464800" y="6096000"/>
            <a:ext cx="914400" cy="685800"/>
          </a:xfrm>
          <a:prstGeom prst="ellipse">
            <a:avLst/>
          </a:prstGeom>
        </p:spPr>
      </p:pic>
      <p:sp>
        <p:nvSpPr>
          <p:cNvPr id="322562" name="Rectangle 2"/>
          <p:cNvSpPr>
            <a:spLocks noGrp="1" noChangeArrowheads="1"/>
          </p:cNvSpPr>
          <p:nvPr>
            <p:ph type="ctrTitle"/>
          </p:nvPr>
        </p:nvSpPr>
        <p:spPr>
          <a:xfrm>
            <a:off x="4368800" y="1152526"/>
            <a:ext cx="7332133" cy="4010025"/>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699814682"/>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10" descr="dhsSeal">
            <a:extLst>
              <a:ext uri="{FF2B5EF4-FFF2-40B4-BE49-F238E27FC236}">
                <a16:creationId xmlns:a16="http://schemas.microsoft.com/office/drawing/2014/main" id="{83779945-7A9F-46D8-8505-C0A5581A64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7351" y="5486400"/>
            <a:ext cx="1479549"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9">
            <a:extLst>
              <a:ext uri="{FF2B5EF4-FFF2-40B4-BE49-F238E27FC236}">
                <a16:creationId xmlns:a16="http://schemas.microsoft.com/office/drawing/2014/main" id="{BEB37C7A-BCCE-4FA8-BAB9-2CC00703E76C}"/>
              </a:ext>
            </a:extLst>
          </p:cNvPr>
          <p:cNvSpPr>
            <a:spLocks noChangeArrowheads="1"/>
          </p:cNvSpPr>
          <p:nvPr userDrawn="1"/>
        </p:nvSpPr>
        <p:spPr bwMode="auto">
          <a:xfrm>
            <a:off x="1553634" y="6182540"/>
            <a:ext cx="139653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75000"/>
              </a:lnSpc>
            </a:pPr>
            <a:r>
              <a:rPr lang="en-US" altLang="en-US" sz="2000">
                <a:solidFill>
                  <a:srgbClr val="969696"/>
                </a:solidFill>
                <a:latin typeface="Book Antiqua" panose="02040602050305030304" pitchFamily="18" charset="0"/>
              </a:rPr>
              <a:t>Homeland</a:t>
            </a:r>
          </a:p>
          <a:p>
            <a:pPr>
              <a:lnSpc>
                <a:spcPct val="75000"/>
              </a:lnSpc>
            </a:pPr>
            <a:r>
              <a:rPr lang="en-US" altLang="en-US" sz="2000">
                <a:solidFill>
                  <a:srgbClr val="969696"/>
                </a:solidFill>
                <a:latin typeface="Book Antiqua" panose="02040602050305030304" pitchFamily="18" charset="0"/>
              </a:rPr>
              <a:t>Security</a:t>
            </a:r>
          </a:p>
        </p:txBody>
      </p:sp>
      <p:pic>
        <p:nvPicPr>
          <p:cNvPr id="5" name="Picture 4" descr="cg_logo_2.jpg">
            <a:extLst>
              <a:ext uri="{FF2B5EF4-FFF2-40B4-BE49-F238E27FC236}">
                <a16:creationId xmlns:a16="http://schemas.microsoft.com/office/drawing/2014/main" id="{D952196C-1FBF-4739-9B66-4573BD2189C1}"/>
              </a:ext>
            </a:extLst>
          </p:cNvPr>
          <p:cNvPicPr>
            <a:picLocks noChangeAspect="1"/>
          </p:cNvPicPr>
          <p:nvPr userDrawn="1"/>
        </p:nvPicPr>
        <p:blipFill>
          <a:blip r:embed="rId3" cstate="print"/>
          <a:stretch>
            <a:fillRect/>
          </a:stretch>
        </p:blipFill>
        <p:spPr>
          <a:xfrm>
            <a:off x="10464800" y="6096000"/>
            <a:ext cx="914400" cy="685800"/>
          </a:xfrm>
          <a:prstGeom prst="ellipse">
            <a:avLst/>
          </a:prstGeom>
        </p:spPr>
      </p:pic>
      <p:sp>
        <p:nvSpPr>
          <p:cNvPr id="2" name="Title 1"/>
          <p:cNvSpPr>
            <a:spLocks noGrp="1"/>
          </p:cNvSpPr>
          <p:nvPr>
            <p:ph type="title"/>
          </p:nvPr>
        </p:nvSpPr>
        <p:spPr>
          <a:xfrm>
            <a:off x="0" y="0"/>
            <a:ext cx="10972800" cy="757238"/>
          </a:xfrm>
        </p:spPr>
        <p:txBody>
          <a:bodyPr/>
          <a:lstStyle>
            <a:lvl1pPr>
              <a:defRPr sz="2800"/>
            </a:lvl1pPr>
          </a:lstStyle>
          <a:p>
            <a:r>
              <a:rPr lang="en-US" dirty="0"/>
              <a:t>Click to edit Master title style</a:t>
            </a:r>
          </a:p>
        </p:txBody>
      </p:sp>
      <p:sp>
        <p:nvSpPr>
          <p:cNvPr id="6" name="Slide Number Placeholder 2">
            <a:extLst>
              <a:ext uri="{FF2B5EF4-FFF2-40B4-BE49-F238E27FC236}">
                <a16:creationId xmlns:a16="http://schemas.microsoft.com/office/drawing/2014/main" id="{72B55D95-17CB-4E9E-9BBF-0387F0B6873D}"/>
              </a:ext>
            </a:extLst>
          </p:cNvPr>
          <p:cNvSpPr>
            <a:spLocks noGrp="1"/>
          </p:cNvSpPr>
          <p:nvPr>
            <p:ph type="sldNum" sz="quarter" idx="10"/>
          </p:nvPr>
        </p:nvSpPr>
        <p:spPr/>
        <p:txBody>
          <a:bodyPr/>
          <a:lstStyle>
            <a:lvl1pPr>
              <a:defRPr smtClean="0"/>
            </a:lvl1pPr>
          </a:lstStyle>
          <a:p>
            <a:pPr>
              <a:defRPr/>
            </a:pPr>
            <a:fld id="{687FD2A6-391C-449A-8D8F-234628CFB6CE}" type="slidenum">
              <a:rPr lang="en-US" altLang="en-US"/>
              <a:pPr>
                <a:defRPr/>
              </a:pPr>
              <a:t>‹#›</a:t>
            </a:fld>
            <a:endParaRPr lang="en-US" altLang="en-US"/>
          </a:p>
        </p:txBody>
      </p:sp>
    </p:spTree>
    <p:extLst>
      <p:ext uri="{BB962C8B-B14F-4D97-AF65-F5344CB8AC3E}">
        <p14:creationId xmlns:p14="http://schemas.microsoft.com/office/powerpoint/2010/main" val="197037565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E35523-ABB3-4D6B-B41D-180DD5EE22C3}" type="datetimeFigureOut">
              <a:rPr lang="en-US" smtClean="0"/>
              <a:t>12/5/2017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15F926-7A3E-494A-BD62-D40D0C099DA6}" type="slidenum">
              <a:rPr lang="en-US" smtClean="0"/>
              <a:t>‹#›</a:t>
            </a:fld>
            <a:endParaRPr lang="en-US"/>
          </a:p>
        </p:txBody>
      </p:sp>
    </p:spTree>
    <p:extLst>
      <p:ext uri="{BB962C8B-B14F-4D97-AF65-F5344CB8AC3E}">
        <p14:creationId xmlns:p14="http://schemas.microsoft.com/office/powerpoint/2010/main" val="2101190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E35523-ABB3-4D6B-B41D-180DD5EE22C3}" type="datetimeFigureOut">
              <a:rPr lang="en-US" smtClean="0"/>
              <a:t>12/5/2017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15F926-7A3E-494A-BD62-D40D0C099DA6}" type="slidenum">
              <a:rPr lang="en-US" smtClean="0"/>
              <a:t>‹#›</a:t>
            </a:fld>
            <a:endParaRPr lang="en-US"/>
          </a:p>
        </p:txBody>
      </p:sp>
    </p:spTree>
    <p:extLst>
      <p:ext uri="{BB962C8B-B14F-4D97-AF65-F5344CB8AC3E}">
        <p14:creationId xmlns:p14="http://schemas.microsoft.com/office/powerpoint/2010/main" val="2850935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E35523-ABB3-4D6B-B41D-180DD5EE22C3}" type="datetimeFigureOut">
              <a:rPr lang="en-US" smtClean="0"/>
              <a:t>12/5/2017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15F926-7A3E-494A-BD62-D40D0C099DA6}" type="slidenum">
              <a:rPr lang="en-US" smtClean="0"/>
              <a:t>‹#›</a:t>
            </a:fld>
            <a:endParaRPr lang="en-US"/>
          </a:p>
        </p:txBody>
      </p:sp>
    </p:spTree>
    <p:extLst>
      <p:ext uri="{BB962C8B-B14F-4D97-AF65-F5344CB8AC3E}">
        <p14:creationId xmlns:p14="http://schemas.microsoft.com/office/powerpoint/2010/main" val="4175068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E35523-ABB3-4D6B-B41D-180DD5EE22C3}" type="datetimeFigureOut">
              <a:rPr lang="en-US" smtClean="0"/>
              <a:t>12/5/2017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5F926-7A3E-494A-BD62-D40D0C099DA6}" type="slidenum">
              <a:rPr lang="en-US" smtClean="0"/>
              <a:t>‹#›</a:t>
            </a:fld>
            <a:endParaRPr lang="en-US"/>
          </a:p>
        </p:txBody>
      </p:sp>
    </p:spTree>
    <p:extLst>
      <p:ext uri="{BB962C8B-B14F-4D97-AF65-F5344CB8AC3E}">
        <p14:creationId xmlns:p14="http://schemas.microsoft.com/office/powerpoint/2010/main" val="977877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5F926-7A3E-494A-BD62-D40D0C099DA6}" type="slidenum">
              <a:rPr lang="en-US" smtClean="0"/>
              <a:t>‹#›</a:t>
            </a:fld>
            <a:endParaRPr lang="en-US"/>
          </a:p>
        </p:txBody>
      </p:sp>
      <p:sp>
        <p:nvSpPr>
          <p:cNvPr id="5" name="Date Placeholder 4"/>
          <p:cNvSpPr>
            <a:spLocks noGrp="1"/>
          </p:cNvSpPr>
          <p:nvPr>
            <p:ph type="dt" sz="half" idx="10"/>
          </p:nvPr>
        </p:nvSpPr>
        <p:spPr/>
        <p:txBody>
          <a:bodyPr/>
          <a:lstStyle/>
          <a:p>
            <a:fld id="{E5E35523-ABB3-4D6B-B41D-180DD5EE22C3}" type="datetimeFigureOut">
              <a:rPr lang="en-US" smtClean="0"/>
              <a:t>12/5/2017</a:t>
            </a:fld>
            <a:endParaRPr lang="en-US"/>
          </a:p>
        </p:txBody>
      </p:sp>
    </p:spTree>
    <p:extLst>
      <p:ext uri="{BB962C8B-B14F-4D97-AF65-F5344CB8AC3E}">
        <p14:creationId xmlns:p14="http://schemas.microsoft.com/office/powerpoint/2010/main" val="267758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image" Target="../media/image4.emf"/><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3.wmf"/><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1.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2.jpe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41.xml"/><Relationship Id="rId7" Type="http://schemas.openxmlformats.org/officeDocument/2006/relationships/hyperlink" Target="mailto:intake@wsfc.wa.gov" TargetMode="Externa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theme" Target="../theme/theme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46.xml"/><Relationship Id="rId7" Type="http://schemas.openxmlformats.org/officeDocument/2006/relationships/image" Target="../media/image15.wmf"/><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14.png"/><Relationship Id="rId5" Type="http://schemas.openxmlformats.org/officeDocument/2006/relationships/theme" Target="../theme/theme5.xml"/><Relationship Id="rId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5E35523-ABB3-4D6B-B41D-180DD5EE22C3}" type="datetimeFigureOut">
              <a:rPr lang="en-US" smtClean="0"/>
              <a:t>12/5/2017</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515F926-7A3E-494A-BD62-D40D0C099DA6}" type="slidenum">
              <a:rPr lang="en-US" smtClean="0"/>
              <a:t>‹#›</a:t>
            </a:fld>
            <a:endParaRPr lang="en-US"/>
          </a:p>
        </p:txBody>
      </p:sp>
    </p:spTree>
    <p:extLst>
      <p:ext uri="{BB962C8B-B14F-4D97-AF65-F5344CB8AC3E}">
        <p14:creationId xmlns:p14="http://schemas.microsoft.com/office/powerpoint/2010/main" val="1602154117"/>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Stock_000003233994Medium_small"/>
          <p:cNvPicPr>
            <a:picLocks noChangeAspect="1" noChangeArrowheads="1"/>
          </p:cNvPicPr>
          <p:nvPr userDrawn="1"/>
        </p:nvPicPr>
        <p:blipFill>
          <a:blip r:embed="rId13" cstate="print"/>
          <a:srcRect r="32001"/>
          <a:stretch>
            <a:fillRect/>
          </a:stretch>
        </p:blipFill>
        <p:spPr bwMode="auto">
          <a:xfrm>
            <a:off x="10464800" y="2160588"/>
            <a:ext cx="1727200" cy="1268412"/>
          </a:xfrm>
          <a:prstGeom prst="rect">
            <a:avLst/>
          </a:prstGeom>
          <a:noFill/>
          <a:ln w="9525">
            <a:noFill/>
            <a:miter lim="800000"/>
            <a:headEnd/>
            <a:tailEnd/>
          </a:ln>
        </p:spPr>
      </p:pic>
      <p:pic>
        <p:nvPicPr>
          <p:cNvPr id="1027" name="Picture 3" descr="computer_IT_06_small"/>
          <p:cNvPicPr>
            <a:picLocks noChangeAspect="1" noChangeArrowheads="1"/>
          </p:cNvPicPr>
          <p:nvPr userDrawn="1"/>
        </p:nvPicPr>
        <p:blipFill>
          <a:blip r:embed="rId14" cstate="print"/>
          <a:srcRect r="14999"/>
          <a:stretch>
            <a:fillRect/>
          </a:stretch>
        </p:blipFill>
        <p:spPr bwMode="auto">
          <a:xfrm>
            <a:off x="10464800" y="3436939"/>
            <a:ext cx="1727200" cy="1144587"/>
          </a:xfrm>
          <a:prstGeom prst="rect">
            <a:avLst/>
          </a:prstGeom>
          <a:noFill/>
          <a:ln w="9525">
            <a:noFill/>
            <a:miter lim="800000"/>
            <a:headEnd/>
            <a:tailEnd/>
          </a:ln>
        </p:spPr>
      </p:pic>
      <p:sp>
        <p:nvSpPr>
          <p:cNvPr id="8196" name="Rectangle 4"/>
          <p:cNvSpPr>
            <a:spLocks noChangeArrowheads="1"/>
          </p:cNvSpPr>
          <p:nvPr userDrawn="1"/>
        </p:nvSpPr>
        <p:spPr bwMode="auto">
          <a:xfrm>
            <a:off x="10566400" y="4572000"/>
            <a:ext cx="1625600" cy="152400"/>
          </a:xfrm>
          <a:prstGeom prst="rect">
            <a:avLst/>
          </a:prstGeom>
          <a:solidFill>
            <a:srgbClr val="21578A"/>
          </a:solidFill>
          <a:ln w="9525">
            <a:noFill/>
            <a:miter lim="800000"/>
            <a:headEnd/>
            <a:tailEnd/>
          </a:ln>
          <a:effectLst/>
        </p:spPr>
        <p:txBody>
          <a:bodyPr wrap="none" anchor="ctr"/>
          <a:lstStyle/>
          <a:p>
            <a:pPr>
              <a:defRPr/>
            </a:pPr>
            <a:endParaRPr lang="en-US" sz="1800" dirty="0"/>
          </a:p>
        </p:txBody>
      </p:sp>
      <p:sp>
        <p:nvSpPr>
          <p:cNvPr id="8197" name="Freeform 5"/>
          <p:cNvSpPr>
            <a:spLocks/>
          </p:cNvSpPr>
          <p:nvPr userDrawn="1"/>
        </p:nvSpPr>
        <p:spPr bwMode="auto">
          <a:xfrm>
            <a:off x="8534400" y="0"/>
            <a:ext cx="2074333" cy="6858000"/>
          </a:xfrm>
          <a:custGeom>
            <a:avLst/>
            <a:gdLst/>
            <a:ahLst/>
            <a:cxnLst>
              <a:cxn ang="0">
                <a:pos x="528" y="0"/>
              </a:cxn>
              <a:cxn ang="0">
                <a:pos x="0" y="0"/>
              </a:cxn>
              <a:cxn ang="0">
                <a:pos x="0" y="4320"/>
              </a:cxn>
              <a:cxn ang="0">
                <a:pos x="528" y="4320"/>
              </a:cxn>
              <a:cxn ang="0">
                <a:pos x="609" y="4187"/>
              </a:cxn>
              <a:cxn ang="0">
                <a:pos x="665" y="4060"/>
              </a:cxn>
              <a:cxn ang="0">
                <a:pos x="726" y="3910"/>
              </a:cxn>
              <a:cxn ang="0">
                <a:pos x="781" y="3750"/>
              </a:cxn>
              <a:cxn ang="0">
                <a:pos x="836" y="3561"/>
              </a:cxn>
              <a:cxn ang="0">
                <a:pos x="875" y="3367"/>
              </a:cxn>
              <a:cxn ang="0">
                <a:pos x="908" y="3190"/>
              </a:cxn>
              <a:cxn ang="0">
                <a:pos x="936" y="2963"/>
              </a:cxn>
              <a:cxn ang="0">
                <a:pos x="958" y="2714"/>
              </a:cxn>
              <a:cxn ang="0">
                <a:pos x="964" y="2537"/>
              </a:cxn>
              <a:cxn ang="0">
                <a:pos x="975" y="2326"/>
              </a:cxn>
              <a:cxn ang="0">
                <a:pos x="980" y="2143"/>
              </a:cxn>
              <a:cxn ang="0">
                <a:pos x="969" y="1950"/>
              </a:cxn>
              <a:cxn ang="0">
                <a:pos x="964" y="1761"/>
              </a:cxn>
              <a:cxn ang="0">
                <a:pos x="953" y="1601"/>
              </a:cxn>
              <a:cxn ang="0">
                <a:pos x="936" y="1385"/>
              </a:cxn>
              <a:cxn ang="0">
                <a:pos x="903" y="1202"/>
              </a:cxn>
              <a:cxn ang="0">
                <a:pos x="875" y="1047"/>
              </a:cxn>
              <a:cxn ang="0">
                <a:pos x="831" y="803"/>
              </a:cxn>
              <a:cxn ang="0">
                <a:pos x="781" y="609"/>
              </a:cxn>
              <a:cxn ang="0">
                <a:pos x="731" y="443"/>
              </a:cxn>
              <a:cxn ang="0">
                <a:pos x="670" y="288"/>
              </a:cxn>
              <a:cxn ang="0">
                <a:pos x="604" y="150"/>
              </a:cxn>
              <a:cxn ang="0">
                <a:pos x="554" y="44"/>
              </a:cxn>
              <a:cxn ang="0">
                <a:pos x="528" y="0"/>
              </a:cxn>
            </a:cxnLst>
            <a:rect l="0" t="0" r="r" b="b"/>
            <a:pathLst>
              <a:path w="980" h="4320">
                <a:moveTo>
                  <a:pt x="528" y="0"/>
                </a:moveTo>
                <a:lnTo>
                  <a:pt x="0" y="0"/>
                </a:lnTo>
                <a:lnTo>
                  <a:pt x="0" y="4320"/>
                </a:lnTo>
                <a:lnTo>
                  <a:pt x="528" y="4320"/>
                </a:lnTo>
                <a:lnTo>
                  <a:pt x="609" y="4187"/>
                </a:lnTo>
                <a:lnTo>
                  <a:pt x="665" y="4060"/>
                </a:lnTo>
                <a:lnTo>
                  <a:pt x="726" y="3910"/>
                </a:lnTo>
                <a:lnTo>
                  <a:pt x="781" y="3750"/>
                </a:lnTo>
                <a:lnTo>
                  <a:pt x="836" y="3561"/>
                </a:lnTo>
                <a:lnTo>
                  <a:pt x="875" y="3367"/>
                </a:lnTo>
                <a:lnTo>
                  <a:pt x="908" y="3190"/>
                </a:lnTo>
                <a:lnTo>
                  <a:pt x="936" y="2963"/>
                </a:lnTo>
                <a:lnTo>
                  <a:pt x="958" y="2714"/>
                </a:lnTo>
                <a:lnTo>
                  <a:pt x="964" y="2537"/>
                </a:lnTo>
                <a:lnTo>
                  <a:pt x="975" y="2326"/>
                </a:lnTo>
                <a:lnTo>
                  <a:pt x="980" y="2143"/>
                </a:lnTo>
                <a:lnTo>
                  <a:pt x="969" y="1950"/>
                </a:lnTo>
                <a:lnTo>
                  <a:pt x="964" y="1761"/>
                </a:lnTo>
                <a:lnTo>
                  <a:pt x="953" y="1601"/>
                </a:lnTo>
                <a:lnTo>
                  <a:pt x="936" y="1385"/>
                </a:lnTo>
                <a:lnTo>
                  <a:pt x="903" y="1202"/>
                </a:lnTo>
                <a:lnTo>
                  <a:pt x="875" y="1047"/>
                </a:lnTo>
                <a:lnTo>
                  <a:pt x="831" y="803"/>
                </a:lnTo>
                <a:lnTo>
                  <a:pt x="781" y="609"/>
                </a:lnTo>
                <a:lnTo>
                  <a:pt x="731" y="443"/>
                </a:lnTo>
                <a:lnTo>
                  <a:pt x="670" y="288"/>
                </a:lnTo>
                <a:lnTo>
                  <a:pt x="604" y="150"/>
                </a:lnTo>
                <a:lnTo>
                  <a:pt x="554" y="44"/>
                </a:lnTo>
                <a:lnTo>
                  <a:pt x="528" y="0"/>
                </a:lnTo>
                <a:close/>
              </a:path>
            </a:pathLst>
          </a:custGeom>
          <a:solidFill>
            <a:schemeClr val="bg1"/>
          </a:solidFill>
          <a:ln w="9525">
            <a:noFill/>
            <a:round/>
            <a:headEnd/>
            <a:tailEnd/>
          </a:ln>
          <a:effectLst/>
        </p:spPr>
        <p:txBody>
          <a:bodyPr/>
          <a:lstStyle/>
          <a:p>
            <a:pPr>
              <a:defRPr/>
            </a:pPr>
            <a:endParaRPr lang="en-US" sz="1800" dirty="0"/>
          </a:p>
        </p:txBody>
      </p:sp>
      <p:pic>
        <p:nvPicPr>
          <p:cNvPr id="1030" name="Picture 6" descr="AlliantLogo-2C-Final"/>
          <p:cNvPicPr>
            <a:picLocks noChangeAspect="1" noChangeArrowheads="1"/>
          </p:cNvPicPr>
          <p:nvPr userDrawn="1"/>
        </p:nvPicPr>
        <p:blipFill>
          <a:blip r:embed="rId15" cstate="print"/>
          <a:srcRect/>
          <a:stretch>
            <a:fillRect/>
          </a:stretch>
        </p:blipFill>
        <p:spPr bwMode="auto">
          <a:xfrm>
            <a:off x="10441517" y="304800"/>
            <a:ext cx="1547283" cy="255588"/>
          </a:xfrm>
          <a:prstGeom prst="rect">
            <a:avLst/>
          </a:prstGeom>
          <a:noFill/>
          <a:ln w="9525">
            <a:noFill/>
            <a:miter lim="800000"/>
            <a:headEnd/>
            <a:tailEnd/>
          </a:ln>
        </p:spPr>
      </p:pic>
      <p:sp>
        <p:nvSpPr>
          <p:cNvPr id="1031" name="Rectangle 7"/>
          <p:cNvSpPr>
            <a:spLocks noGrp="1" noChangeArrowheads="1"/>
          </p:cNvSpPr>
          <p:nvPr>
            <p:ph type="title"/>
          </p:nvPr>
        </p:nvSpPr>
        <p:spPr bwMode="auto">
          <a:xfrm>
            <a:off x="304800" y="76200"/>
            <a:ext cx="9550400" cy="10668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a:t>Click to edit Master title style</a:t>
            </a:r>
          </a:p>
        </p:txBody>
      </p:sp>
      <p:sp>
        <p:nvSpPr>
          <p:cNvPr id="1032" name="Rectangle 8"/>
          <p:cNvSpPr>
            <a:spLocks noGrp="1" noChangeArrowheads="1"/>
          </p:cNvSpPr>
          <p:nvPr>
            <p:ph type="body" idx="1"/>
          </p:nvPr>
        </p:nvSpPr>
        <p:spPr bwMode="auto">
          <a:xfrm>
            <a:off x="304800" y="1366838"/>
            <a:ext cx="9652000" cy="4881562"/>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1" name="Rectangle 9"/>
          <p:cNvSpPr>
            <a:spLocks noGrp="1" noChangeArrowheads="1"/>
          </p:cNvSpPr>
          <p:nvPr>
            <p:ph type="sldNum" sz="quarter" idx="4"/>
          </p:nvPr>
        </p:nvSpPr>
        <p:spPr bwMode="auto">
          <a:xfrm>
            <a:off x="10769600" y="6400800"/>
            <a:ext cx="609600" cy="304800"/>
          </a:xfrm>
          <a:prstGeom prst="rect">
            <a:avLst/>
          </a:prstGeom>
          <a:noFill/>
          <a:ln w="9525">
            <a:noFill/>
            <a:miter lim="800000"/>
            <a:headEnd/>
            <a:tailEnd/>
          </a:ln>
          <a:effectLst/>
        </p:spPr>
        <p:txBody>
          <a:bodyPr vert="horz" wrap="square" lIns="91436" tIns="45718" rIns="91436" bIns="45718" numCol="1" anchor="ctr" anchorCtr="1" compatLnSpc="1">
            <a:prstTxWarp prst="textNoShape">
              <a:avLst/>
            </a:prstTxWarp>
          </a:bodyPr>
          <a:lstStyle>
            <a:lvl1pPr algn="ctr" eaLnBrk="0" hangingPunct="0">
              <a:defRPr sz="1000">
                <a:latin typeface="+mn-lt"/>
              </a:defRPr>
            </a:lvl1pPr>
          </a:lstStyle>
          <a:p>
            <a:pPr>
              <a:defRPr/>
            </a:pPr>
            <a:fld id="{467C78C0-BF9B-4266-9D92-33BBCE66B901}" type="slidenum">
              <a:rPr lang="en-US"/>
              <a:pPr>
                <a:defRPr/>
              </a:pPr>
              <a:t>‹#›</a:t>
            </a:fld>
            <a:endParaRPr lang="en-US" dirty="0"/>
          </a:p>
        </p:txBody>
      </p:sp>
      <p:sp>
        <p:nvSpPr>
          <p:cNvPr id="8202" name="Line 10"/>
          <p:cNvSpPr>
            <a:spLocks noChangeShapeType="1"/>
          </p:cNvSpPr>
          <p:nvPr userDrawn="1"/>
        </p:nvSpPr>
        <p:spPr bwMode="auto">
          <a:xfrm>
            <a:off x="0" y="6248400"/>
            <a:ext cx="12192000" cy="0"/>
          </a:xfrm>
          <a:prstGeom prst="line">
            <a:avLst/>
          </a:prstGeom>
          <a:noFill/>
          <a:ln w="28575">
            <a:solidFill>
              <a:srgbClr val="21578A"/>
            </a:solidFill>
            <a:round/>
            <a:headEnd/>
            <a:tailEnd/>
          </a:ln>
          <a:effectLst/>
        </p:spPr>
        <p:txBody>
          <a:bodyPr/>
          <a:lstStyle/>
          <a:p>
            <a:pPr>
              <a:defRPr/>
            </a:pPr>
            <a:endParaRPr lang="en-US" sz="1800" dirty="0"/>
          </a:p>
        </p:txBody>
      </p:sp>
      <p:sp>
        <p:nvSpPr>
          <p:cNvPr id="8203" name="Line 11"/>
          <p:cNvSpPr>
            <a:spLocks noChangeShapeType="1"/>
          </p:cNvSpPr>
          <p:nvPr userDrawn="1"/>
        </p:nvSpPr>
        <p:spPr bwMode="auto">
          <a:xfrm>
            <a:off x="10617200" y="3429000"/>
            <a:ext cx="1585384" cy="0"/>
          </a:xfrm>
          <a:prstGeom prst="line">
            <a:avLst/>
          </a:prstGeom>
          <a:noFill/>
          <a:ln w="19050">
            <a:solidFill>
              <a:schemeClr val="bg1"/>
            </a:solidFill>
            <a:round/>
            <a:headEnd/>
            <a:tailEnd/>
          </a:ln>
          <a:effectLst/>
        </p:spPr>
        <p:txBody>
          <a:bodyPr/>
          <a:lstStyle/>
          <a:p>
            <a:pPr>
              <a:defRPr/>
            </a:pPr>
            <a:endParaRPr lang="en-US" sz="1800" dirty="0"/>
          </a:p>
        </p:txBody>
      </p:sp>
      <p:sp>
        <p:nvSpPr>
          <p:cNvPr id="8204" name="Line 12"/>
          <p:cNvSpPr>
            <a:spLocks noChangeShapeType="1"/>
          </p:cNvSpPr>
          <p:nvPr userDrawn="1"/>
        </p:nvSpPr>
        <p:spPr bwMode="auto">
          <a:xfrm>
            <a:off x="10566400" y="4629150"/>
            <a:ext cx="1625600" cy="0"/>
          </a:xfrm>
          <a:prstGeom prst="line">
            <a:avLst/>
          </a:prstGeom>
          <a:noFill/>
          <a:ln w="19050">
            <a:solidFill>
              <a:schemeClr val="bg1"/>
            </a:solidFill>
            <a:round/>
            <a:headEnd/>
            <a:tailEnd/>
          </a:ln>
          <a:effectLst/>
        </p:spPr>
        <p:txBody>
          <a:bodyPr/>
          <a:lstStyle/>
          <a:p>
            <a:pPr>
              <a:defRPr/>
            </a:pPr>
            <a:endParaRPr lang="en-US" sz="1800" dirty="0"/>
          </a:p>
        </p:txBody>
      </p:sp>
      <p:sp>
        <p:nvSpPr>
          <p:cNvPr id="8205" name="Rectangle 13"/>
          <p:cNvSpPr>
            <a:spLocks noChangeArrowheads="1"/>
          </p:cNvSpPr>
          <p:nvPr userDrawn="1"/>
        </p:nvSpPr>
        <p:spPr bwMode="auto">
          <a:xfrm>
            <a:off x="10519834" y="2057400"/>
            <a:ext cx="1672167" cy="152400"/>
          </a:xfrm>
          <a:prstGeom prst="rect">
            <a:avLst/>
          </a:prstGeom>
          <a:solidFill>
            <a:srgbClr val="21578A"/>
          </a:solidFill>
          <a:ln w="9525">
            <a:noFill/>
            <a:miter lim="800000"/>
            <a:headEnd/>
            <a:tailEnd/>
          </a:ln>
          <a:effectLst/>
        </p:spPr>
        <p:txBody>
          <a:bodyPr wrap="none" anchor="ctr"/>
          <a:lstStyle/>
          <a:p>
            <a:pPr>
              <a:defRPr/>
            </a:pPr>
            <a:endParaRPr lang="en-US" sz="1800" dirty="0"/>
          </a:p>
        </p:txBody>
      </p:sp>
      <p:sp>
        <p:nvSpPr>
          <p:cNvPr id="8206" name="Line 14"/>
          <p:cNvSpPr>
            <a:spLocks noChangeShapeType="1"/>
          </p:cNvSpPr>
          <p:nvPr userDrawn="1"/>
        </p:nvSpPr>
        <p:spPr bwMode="auto">
          <a:xfrm>
            <a:off x="10490201" y="2162175"/>
            <a:ext cx="1706033" cy="0"/>
          </a:xfrm>
          <a:prstGeom prst="line">
            <a:avLst/>
          </a:prstGeom>
          <a:noFill/>
          <a:ln w="19050">
            <a:solidFill>
              <a:schemeClr val="bg1"/>
            </a:solidFill>
            <a:round/>
            <a:headEnd/>
            <a:tailEnd/>
          </a:ln>
          <a:effectLst/>
        </p:spPr>
        <p:txBody>
          <a:bodyPr/>
          <a:lstStyle/>
          <a:p>
            <a:pPr>
              <a:defRPr/>
            </a:pPr>
            <a:endParaRPr lang="en-US" sz="1800" dirty="0"/>
          </a:p>
        </p:txBody>
      </p:sp>
      <p:pic>
        <p:nvPicPr>
          <p:cNvPr id="1039" name="Picture 15" descr="2008_02_st_lukes_curved_line_02"/>
          <p:cNvPicPr>
            <a:picLocks noChangeAspect="1" noChangeArrowheads="1"/>
          </p:cNvPicPr>
          <p:nvPr userDrawn="1"/>
        </p:nvPicPr>
        <p:blipFill>
          <a:blip r:embed="rId16" cstate="print"/>
          <a:srcRect t="717" b="1164"/>
          <a:stretch>
            <a:fillRect/>
          </a:stretch>
        </p:blipFill>
        <p:spPr bwMode="auto">
          <a:xfrm flipH="1">
            <a:off x="9550400" y="-1588"/>
            <a:ext cx="1092200" cy="6856413"/>
          </a:xfrm>
          <a:prstGeom prst="rect">
            <a:avLst/>
          </a:prstGeom>
          <a:noFill/>
          <a:ln w="9525">
            <a:noFill/>
            <a:miter lim="800000"/>
            <a:headEnd/>
            <a:tailEnd/>
          </a:ln>
        </p:spPr>
      </p:pic>
      <p:sp>
        <p:nvSpPr>
          <p:cNvPr id="8210" name="Rectangle 18"/>
          <p:cNvSpPr>
            <a:spLocks noChangeArrowheads="1"/>
          </p:cNvSpPr>
          <p:nvPr userDrawn="1"/>
        </p:nvSpPr>
        <p:spPr bwMode="auto">
          <a:xfrm>
            <a:off x="1930400" y="6477000"/>
            <a:ext cx="6705600" cy="254000"/>
          </a:xfrm>
          <a:prstGeom prst="rect">
            <a:avLst/>
          </a:prstGeom>
          <a:noFill/>
          <a:ln w="9525">
            <a:noFill/>
            <a:miter lim="800000"/>
            <a:headEnd/>
            <a:tailEnd/>
          </a:ln>
          <a:effectLst/>
        </p:spPr>
        <p:txBody>
          <a:bodyPr lIns="91436" tIns="45718" rIns="91436" bIns="45718"/>
          <a:lstStyle/>
          <a:p>
            <a:pPr algn="ctr" eaLnBrk="0" hangingPunct="0">
              <a:defRPr/>
            </a:pPr>
            <a:r>
              <a:rPr lang="en-US" sz="1000" i="1" dirty="0">
                <a:latin typeface="Times New Roman" pitchFamily="18" charset="0"/>
              </a:rPr>
              <a:t>Copyright © 2010 Alliant Insurance Services, Inc. Confidential; not for distribution</a:t>
            </a:r>
          </a:p>
        </p:txBody>
      </p:sp>
      <p:sp>
        <p:nvSpPr>
          <p:cNvPr id="8211" name="Line 19"/>
          <p:cNvSpPr>
            <a:spLocks noChangeShapeType="1"/>
          </p:cNvSpPr>
          <p:nvPr userDrawn="1"/>
        </p:nvSpPr>
        <p:spPr bwMode="auto">
          <a:xfrm>
            <a:off x="304800" y="1143000"/>
            <a:ext cx="9550400" cy="0"/>
          </a:xfrm>
          <a:prstGeom prst="line">
            <a:avLst/>
          </a:prstGeom>
          <a:noFill/>
          <a:ln w="31750">
            <a:solidFill>
              <a:srgbClr val="21578A"/>
            </a:solidFill>
            <a:round/>
            <a:headEnd/>
            <a:tailEnd/>
          </a:ln>
          <a:effectLst/>
        </p:spPr>
        <p:txBody>
          <a:bodyPr/>
          <a:lstStyle/>
          <a:p>
            <a:pPr>
              <a:defRPr/>
            </a:pPr>
            <a:endParaRPr lang="en-US" sz="1800" dirty="0"/>
          </a:p>
        </p:txBody>
      </p:sp>
      <p:sp>
        <p:nvSpPr>
          <p:cNvPr id="18" name="TextBox 17"/>
          <p:cNvSpPr txBox="1"/>
          <p:nvPr userDrawn="1"/>
        </p:nvSpPr>
        <p:spPr>
          <a:xfrm>
            <a:off x="2336800" y="6464291"/>
            <a:ext cx="6096000" cy="261610"/>
          </a:xfrm>
          <a:prstGeom prst="rect">
            <a:avLst/>
          </a:prstGeom>
          <a:solidFill>
            <a:schemeClr val="bg1"/>
          </a:solidFill>
        </p:spPr>
        <p:txBody>
          <a:bodyPr wrap="square" rtlCol="0">
            <a:spAutoFit/>
          </a:bodyPr>
          <a:lstStyle/>
          <a:p>
            <a:r>
              <a:rPr lang="en-US" sz="1100" dirty="0"/>
              <a:t>© 2017 Alliant Insurance Services. All rights reserved. </a:t>
            </a:r>
          </a:p>
        </p:txBody>
      </p:sp>
    </p:spTree>
    <p:extLst>
      <p:ext uri="{BB962C8B-B14F-4D97-AF65-F5344CB8AC3E}">
        <p14:creationId xmlns:p14="http://schemas.microsoft.com/office/powerpoint/2010/main" val="1298851555"/>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hf hdr="0" dt="0"/>
  <p:txStyles>
    <p:titleStyle>
      <a:lvl1pPr algn="l" rtl="0" eaLnBrk="0" fontAlgn="base" hangingPunct="0">
        <a:spcBef>
          <a:spcPct val="0"/>
        </a:spcBef>
        <a:spcAft>
          <a:spcPct val="0"/>
        </a:spcAft>
        <a:defRPr sz="3200">
          <a:solidFill>
            <a:srgbClr val="675C53"/>
          </a:solidFill>
          <a:latin typeface="+mj-lt"/>
          <a:ea typeface="+mj-ea"/>
          <a:cs typeface="+mj-cs"/>
        </a:defRPr>
      </a:lvl1pPr>
      <a:lvl2pPr algn="l" rtl="0" eaLnBrk="0" fontAlgn="base" hangingPunct="0">
        <a:spcBef>
          <a:spcPct val="0"/>
        </a:spcBef>
        <a:spcAft>
          <a:spcPct val="0"/>
        </a:spcAft>
        <a:defRPr sz="3200">
          <a:solidFill>
            <a:srgbClr val="675C53"/>
          </a:solidFill>
          <a:latin typeface="Century Gothic" pitchFamily="34" charset="0"/>
        </a:defRPr>
      </a:lvl2pPr>
      <a:lvl3pPr algn="l" rtl="0" eaLnBrk="0" fontAlgn="base" hangingPunct="0">
        <a:spcBef>
          <a:spcPct val="0"/>
        </a:spcBef>
        <a:spcAft>
          <a:spcPct val="0"/>
        </a:spcAft>
        <a:defRPr sz="3200">
          <a:solidFill>
            <a:srgbClr val="675C53"/>
          </a:solidFill>
          <a:latin typeface="Century Gothic" pitchFamily="34" charset="0"/>
        </a:defRPr>
      </a:lvl3pPr>
      <a:lvl4pPr algn="l" rtl="0" eaLnBrk="0" fontAlgn="base" hangingPunct="0">
        <a:spcBef>
          <a:spcPct val="0"/>
        </a:spcBef>
        <a:spcAft>
          <a:spcPct val="0"/>
        </a:spcAft>
        <a:defRPr sz="3200">
          <a:solidFill>
            <a:srgbClr val="675C53"/>
          </a:solidFill>
          <a:latin typeface="Century Gothic" pitchFamily="34" charset="0"/>
        </a:defRPr>
      </a:lvl4pPr>
      <a:lvl5pPr algn="l" rtl="0" eaLnBrk="0" fontAlgn="base" hangingPunct="0">
        <a:spcBef>
          <a:spcPct val="0"/>
        </a:spcBef>
        <a:spcAft>
          <a:spcPct val="0"/>
        </a:spcAft>
        <a:defRPr sz="3200">
          <a:solidFill>
            <a:srgbClr val="675C53"/>
          </a:solidFill>
          <a:latin typeface="Century Gothic" pitchFamily="34" charset="0"/>
        </a:defRPr>
      </a:lvl5pPr>
      <a:lvl6pPr marL="457200" algn="l" rtl="0" eaLnBrk="0" fontAlgn="base" hangingPunct="0">
        <a:spcBef>
          <a:spcPct val="0"/>
        </a:spcBef>
        <a:spcAft>
          <a:spcPct val="0"/>
        </a:spcAft>
        <a:defRPr sz="3000" b="1">
          <a:solidFill>
            <a:srgbClr val="675C53"/>
          </a:solidFill>
          <a:latin typeface="Century Gothic" pitchFamily="34" charset="0"/>
        </a:defRPr>
      </a:lvl6pPr>
      <a:lvl7pPr marL="914400" algn="l" rtl="0" eaLnBrk="0" fontAlgn="base" hangingPunct="0">
        <a:spcBef>
          <a:spcPct val="0"/>
        </a:spcBef>
        <a:spcAft>
          <a:spcPct val="0"/>
        </a:spcAft>
        <a:defRPr sz="3000" b="1">
          <a:solidFill>
            <a:srgbClr val="675C53"/>
          </a:solidFill>
          <a:latin typeface="Century Gothic" pitchFamily="34" charset="0"/>
        </a:defRPr>
      </a:lvl7pPr>
      <a:lvl8pPr marL="1371600" algn="l" rtl="0" eaLnBrk="0" fontAlgn="base" hangingPunct="0">
        <a:spcBef>
          <a:spcPct val="0"/>
        </a:spcBef>
        <a:spcAft>
          <a:spcPct val="0"/>
        </a:spcAft>
        <a:defRPr sz="3000" b="1">
          <a:solidFill>
            <a:srgbClr val="675C53"/>
          </a:solidFill>
          <a:latin typeface="Century Gothic" pitchFamily="34" charset="0"/>
        </a:defRPr>
      </a:lvl8pPr>
      <a:lvl9pPr marL="1828800" algn="l" rtl="0" eaLnBrk="0" fontAlgn="base" hangingPunct="0">
        <a:spcBef>
          <a:spcPct val="0"/>
        </a:spcBef>
        <a:spcAft>
          <a:spcPct val="0"/>
        </a:spcAft>
        <a:defRPr sz="3000" b="1">
          <a:solidFill>
            <a:srgbClr val="675C53"/>
          </a:solidFill>
          <a:latin typeface="Century Gothic" pitchFamily="34" charset="0"/>
        </a:defRPr>
      </a:lvl9pPr>
    </p:titleStyle>
    <p:bodyStyle>
      <a:lvl1pPr marL="342900" indent="-342900" algn="l" rtl="0" eaLnBrk="0" fontAlgn="base" hangingPunct="0">
        <a:spcBef>
          <a:spcPct val="15000"/>
        </a:spcBef>
        <a:spcAft>
          <a:spcPct val="15000"/>
        </a:spcAft>
        <a:buClr>
          <a:srgbClr val="1C3664"/>
        </a:buClr>
        <a:buSzPct val="80000"/>
        <a:buFont typeface="Wingdings 2" pitchFamily="18" charset="2"/>
        <a:buChar char="¡"/>
        <a:defRPr sz="2800">
          <a:solidFill>
            <a:srgbClr val="21578A"/>
          </a:solidFill>
          <a:latin typeface="+mn-lt"/>
          <a:ea typeface="+mn-ea"/>
          <a:cs typeface="+mn-cs"/>
        </a:defRPr>
      </a:lvl1pPr>
      <a:lvl2pPr marL="742950" indent="-285750" algn="l" rtl="0" eaLnBrk="0" fontAlgn="base" hangingPunct="0">
        <a:spcBef>
          <a:spcPct val="15000"/>
        </a:spcBef>
        <a:spcAft>
          <a:spcPct val="15000"/>
        </a:spcAft>
        <a:buClr>
          <a:srgbClr val="675C53"/>
        </a:buClr>
        <a:buFont typeface="Times New Roman" pitchFamily="18" charset="0"/>
        <a:buChar char="&gt;"/>
        <a:defRPr sz="2400">
          <a:solidFill>
            <a:srgbClr val="675C53"/>
          </a:solidFill>
          <a:latin typeface="+mn-lt"/>
        </a:defRPr>
      </a:lvl2pPr>
      <a:lvl3pPr marL="1143000" indent="-228600" algn="l" rtl="0" eaLnBrk="0" fontAlgn="base" hangingPunct="0">
        <a:spcBef>
          <a:spcPct val="15000"/>
        </a:spcBef>
        <a:spcAft>
          <a:spcPct val="15000"/>
        </a:spcAft>
        <a:buClr>
          <a:srgbClr val="1C3664"/>
        </a:buClr>
        <a:buFont typeface="Wingdings" pitchFamily="2" charset="2"/>
        <a:buChar char="w"/>
        <a:defRPr sz="2000">
          <a:solidFill>
            <a:srgbClr val="675C53"/>
          </a:solidFill>
          <a:latin typeface="+mn-lt"/>
        </a:defRPr>
      </a:lvl3pPr>
      <a:lvl4pPr marL="1600200" indent="-228600" algn="l" rtl="0" eaLnBrk="0" fontAlgn="base" hangingPunct="0">
        <a:spcBef>
          <a:spcPct val="15000"/>
        </a:spcBef>
        <a:spcAft>
          <a:spcPct val="15000"/>
        </a:spcAft>
        <a:buClr>
          <a:schemeClr val="tx1"/>
        </a:buClr>
        <a:buFont typeface="Wingdings" pitchFamily="2" charset="2"/>
        <a:buChar char="§"/>
        <a:defRPr sz="2000">
          <a:solidFill>
            <a:srgbClr val="675C53"/>
          </a:solidFill>
          <a:latin typeface="+mn-lt"/>
        </a:defRPr>
      </a:lvl4pPr>
      <a:lvl5pPr marL="2057400" indent="-228600" algn="l" rtl="0" eaLnBrk="0" fontAlgn="base" hangingPunct="0">
        <a:spcBef>
          <a:spcPct val="15000"/>
        </a:spcBef>
        <a:spcAft>
          <a:spcPct val="15000"/>
        </a:spcAft>
        <a:buClr>
          <a:schemeClr val="tx1"/>
        </a:buClr>
        <a:buFont typeface="Wingdings" pitchFamily="2" charset="2"/>
        <a:buChar char="§"/>
        <a:defRPr sz="2000">
          <a:solidFill>
            <a:srgbClr val="675C53"/>
          </a:solidFill>
          <a:latin typeface="+mn-lt"/>
        </a:defRPr>
      </a:lvl5pPr>
      <a:lvl6pPr marL="2514600" indent="-228600" algn="l" rtl="0" eaLnBrk="0" fontAlgn="base" hangingPunct="0">
        <a:spcBef>
          <a:spcPct val="15000"/>
        </a:spcBef>
        <a:spcAft>
          <a:spcPct val="15000"/>
        </a:spcAft>
        <a:buClr>
          <a:schemeClr val="tx1"/>
        </a:buClr>
        <a:buFont typeface="Wingdings" pitchFamily="2" charset="2"/>
        <a:buChar char="§"/>
        <a:defRPr>
          <a:solidFill>
            <a:srgbClr val="675C53"/>
          </a:solidFill>
          <a:latin typeface="+mn-lt"/>
        </a:defRPr>
      </a:lvl6pPr>
      <a:lvl7pPr marL="2971800" indent="-228600" algn="l" rtl="0" eaLnBrk="0" fontAlgn="base" hangingPunct="0">
        <a:spcBef>
          <a:spcPct val="15000"/>
        </a:spcBef>
        <a:spcAft>
          <a:spcPct val="15000"/>
        </a:spcAft>
        <a:buClr>
          <a:schemeClr val="tx1"/>
        </a:buClr>
        <a:buFont typeface="Wingdings" pitchFamily="2" charset="2"/>
        <a:buChar char="§"/>
        <a:defRPr>
          <a:solidFill>
            <a:srgbClr val="675C53"/>
          </a:solidFill>
          <a:latin typeface="+mn-lt"/>
        </a:defRPr>
      </a:lvl7pPr>
      <a:lvl8pPr marL="3429000" indent="-228600" algn="l" rtl="0" eaLnBrk="0" fontAlgn="base" hangingPunct="0">
        <a:spcBef>
          <a:spcPct val="15000"/>
        </a:spcBef>
        <a:spcAft>
          <a:spcPct val="15000"/>
        </a:spcAft>
        <a:buClr>
          <a:schemeClr val="tx1"/>
        </a:buClr>
        <a:buFont typeface="Wingdings" pitchFamily="2" charset="2"/>
        <a:buChar char="§"/>
        <a:defRPr>
          <a:solidFill>
            <a:srgbClr val="675C53"/>
          </a:solidFill>
          <a:latin typeface="+mn-lt"/>
        </a:defRPr>
      </a:lvl8pPr>
      <a:lvl9pPr marL="3886200" indent="-228600" algn="l" rtl="0" eaLnBrk="0" fontAlgn="base" hangingPunct="0">
        <a:spcBef>
          <a:spcPct val="15000"/>
        </a:spcBef>
        <a:spcAft>
          <a:spcPct val="15000"/>
        </a:spcAft>
        <a:buClr>
          <a:schemeClr val="tx1"/>
        </a:buClr>
        <a:buFont typeface="Wingdings" pitchFamily="2" charset="2"/>
        <a:buChar char="§"/>
        <a:defRPr>
          <a:solidFill>
            <a:srgbClr val="675C5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E11AB2-4C14-45D8-8B0B-2FCE34DBA00C}" type="datetimeFigureOut">
              <a:rPr lang="en-US" smtClean="0"/>
              <a:pPr/>
              <a:t>12/6/2017</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F493ECA-7C4A-46CE-9D5E-934A1AF89995}" type="slidenum">
              <a:rPr lang="en-US" smtClean="0"/>
              <a:pPr/>
              <a:t>‹#›</a:t>
            </a:fld>
            <a:endParaRPr lang="en-US"/>
          </a:p>
        </p:txBody>
      </p:sp>
      <p:pic>
        <p:nvPicPr>
          <p:cNvPr id="15" name="Picture 2" descr="C:\Users\joseph.f.siemandel\Desktop\Slide header.jpg"/>
          <p:cNvPicPr>
            <a:picLocks noChangeAspect="1" noChangeArrowheads="1"/>
          </p:cNvPicPr>
          <p:nvPr userDrawn="1"/>
        </p:nvPicPr>
        <p:blipFill>
          <a:blip r:embed="rId13" cstate="print"/>
          <a:srcRect/>
          <a:stretch>
            <a:fillRect/>
          </a:stretch>
        </p:blipFill>
        <p:spPr bwMode="auto">
          <a:xfrm>
            <a:off x="0" y="0"/>
            <a:ext cx="12192000" cy="1085850"/>
          </a:xfrm>
          <a:prstGeom prst="rect">
            <a:avLst/>
          </a:prstGeom>
          <a:noFill/>
        </p:spPr>
      </p:pic>
      <p:pic>
        <p:nvPicPr>
          <p:cNvPr id="16" name="Picture 3" descr="C:\Users\joseph.f.siemandel\Desktop\slide footer.jpg"/>
          <p:cNvPicPr>
            <a:picLocks noChangeAspect="1" noChangeArrowheads="1"/>
          </p:cNvPicPr>
          <p:nvPr userDrawn="1"/>
        </p:nvPicPr>
        <p:blipFill>
          <a:blip r:embed="rId14" cstate="print"/>
          <a:srcRect/>
          <a:stretch>
            <a:fillRect/>
          </a:stretch>
        </p:blipFill>
        <p:spPr bwMode="auto">
          <a:xfrm>
            <a:off x="0" y="6629403"/>
            <a:ext cx="12192000" cy="244475"/>
          </a:xfrm>
          <a:prstGeom prst="rect">
            <a:avLst/>
          </a:prstGeom>
          <a:noFill/>
        </p:spPr>
      </p:pic>
    </p:spTree>
    <p:extLst>
      <p:ext uri="{BB962C8B-B14F-4D97-AF65-F5344CB8AC3E}">
        <p14:creationId xmlns:p14="http://schemas.microsoft.com/office/powerpoint/2010/main" val="315114086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1524000" y="152400"/>
            <a:ext cx="10363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 name="Rectangle 6"/>
          <p:cNvSpPr/>
          <p:nvPr/>
        </p:nvSpPr>
        <p:spPr>
          <a:xfrm>
            <a:off x="101600" y="76200"/>
            <a:ext cx="11988800" cy="67056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2052" name="Picture 2" descr="Color WSFC logo without a background">
            <a:hlinkClick r:id="rId7"/>
          </p:cNvPr>
          <p:cNvPicPr>
            <a:picLocks noChangeAspect="1" noChangeArrowheads="1"/>
          </p:cNvPicPr>
          <p:nvPr/>
        </p:nvPicPr>
        <p:blipFill>
          <a:blip r:embed="rId8" cstate="print"/>
          <a:srcRect/>
          <a:stretch>
            <a:fillRect/>
          </a:stretch>
        </p:blipFill>
        <p:spPr bwMode="auto">
          <a:xfrm>
            <a:off x="304800" y="122239"/>
            <a:ext cx="1219200" cy="909637"/>
          </a:xfrm>
          <a:prstGeom prst="rect">
            <a:avLst/>
          </a:prstGeom>
          <a:noFill/>
          <a:ln w="9525">
            <a:noFill/>
            <a:miter lim="800000"/>
            <a:headEnd/>
            <a:tailEnd/>
          </a:ln>
        </p:spPr>
      </p:pic>
      <p:cxnSp>
        <p:nvCxnSpPr>
          <p:cNvPr id="9" name="Straight Connector 8"/>
          <p:cNvCxnSpPr/>
          <p:nvPr/>
        </p:nvCxnSpPr>
        <p:spPr>
          <a:xfrm>
            <a:off x="241300" y="1066800"/>
            <a:ext cx="11684000" cy="0"/>
          </a:xfrm>
          <a:prstGeom prst="line">
            <a:avLst/>
          </a:prstGeom>
          <a:ln w="28575">
            <a:solidFill>
              <a:schemeClr val="tx1"/>
            </a:solidFill>
            <a:headEnd type="diamond" w="lg" len="med"/>
            <a:tailEnd type="diamond" w="lg" len="med"/>
          </a:ln>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p:nvSpPr>
        <p:spPr>
          <a:xfrm>
            <a:off x="1625601" y="152400"/>
            <a:ext cx="10251017" cy="914400"/>
          </a:xfrm>
          <a:prstGeom prst="rect">
            <a:avLst/>
          </a:prstGeom>
        </p:spPr>
        <p:txBody>
          <a:bodyPr anchor="ctr"/>
          <a:lstStyle/>
          <a:p>
            <a:pPr fontAlgn="auto">
              <a:lnSpc>
                <a:spcPts val="2800"/>
              </a:lnSpc>
              <a:spcAft>
                <a:spcPts val="0"/>
              </a:spcAft>
              <a:defRPr/>
            </a:pPr>
            <a:endParaRPr lang="en-US" sz="2800" dirty="0">
              <a:latin typeface="+mj-lt"/>
              <a:ea typeface="+mj-ea"/>
              <a:cs typeface="+mj-cs"/>
            </a:endParaRPr>
          </a:p>
        </p:txBody>
      </p:sp>
    </p:spTree>
    <p:extLst>
      <p:ext uri="{BB962C8B-B14F-4D97-AF65-F5344CB8AC3E}">
        <p14:creationId xmlns:p14="http://schemas.microsoft.com/office/powerpoint/2010/main" val="2013015830"/>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Lst>
  <p:txStyles>
    <p:titleStyle>
      <a:lvl1pPr algn="ctr" rtl="0" eaLnBrk="0" fontAlgn="base" hangingPunct="0">
        <a:spcBef>
          <a:spcPct val="0"/>
        </a:spcBef>
        <a:spcAft>
          <a:spcPct val="0"/>
        </a:spcAft>
        <a:defRPr sz="4000"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000">
          <a:solidFill>
            <a:schemeClr val="tx1"/>
          </a:solidFill>
          <a:latin typeface="Times New Roman" pitchFamily="18" charset="0"/>
          <a:cs typeface="Times New Roman" pitchFamily="18" charset="0"/>
        </a:defRPr>
      </a:lvl2pPr>
      <a:lvl3pPr algn="ctr" rtl="0" eaLnBrk="0" fontAlgn="base" hangingPunct="0">
        <a:spcBef>
          <a:spcPct val="0"/>
        </a:spcBef>
        <a:spcAft>
          <a:spcPct val="0"/>
        </a:spcAft>
        <a:defRPr sz="4000">
          <a:solidFill>
            <a:schemeClr val="tx1"/>
          </a:solidFill>
          <a:latin typeface="Times New Roman" pitchFamily="18" charset="0"/>
          <a:cs typeface="Times New Roman" pitchFamily="18" charset="0"/>
        </a:defRPr>
      </a:lvl3pPr>
      <a:lvl4pPr algn="ctr" rtl="0" eaLnBrk="0" fontAlgn="base" hangingPunct="0">
        <a:spcBef>
          <a:spcPct val="0"/>
        </a:spcBef>
        <a:spcAft>
          <a:spcPct val="0"/>
        </a:spcAft>
        <a:defRPr sz="4000">
          <a:solidFill>
            <a:schemeClr val="tx1"/>
          </a:solidFill>
          <a:latin typeface="Times New Roman" pitchFamily="18" charset="0"/>
          <a:cs typeface="Times New Roman" pitchFamily="18" charset="0"/>
        </a:defRPr>
      </a:lvl4pPr>
      <a:lvl5pPr algn="ctr" rtl="0" eaLnBrk="0" fontAlgn="base" hangingPunct="0">
        <a:spcBef>
          <a:spcPct val="0"/>
        </a:spcBef>
        <a:spcAft>
          <a:spcPct val="0"/>
        </a:spcAft>
        <a:defRPr sz="4000">
          <a:solidFill>
            <a:schemeClr val="tx1"/>
          </a:solidFill>
          <a:latin typeface="Times New Roman" pitchFamily="18" charset="0"/>
          <a:cs typeface="Times New Roman" pitchFamily="18" charset="0"/>
        </a:defRPr>
      </a:lvl5pPr>
      <a:lvl6pPr marL="457200" algn="ctr" rtl="0" fontAlgn="base">
        <a:spcBef>
          <a:spcPct val="0"/>
        </a:spcBef>
        <a:spcAft>
          <a:spcPct val="0"/>
        </a:spcAft>
        <a:defRPr sz="4000">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a:solidFill>
            <a:schemeClr val="tx1"/>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21538" name="Rectangle 2">
            <a:extLst>
              <a:ext uri="{FF2B5EF4-FFF2-40B4-BE49-F238E27FC236}">
                <a16:creationId xmlns:a16="http://schemas.microsoft.com/office/drawing/2014/main" id="{4AC8771A-2EAE-4DAC-ADBF-2C0ECA7612EC}"/>
              </a:ext>
            </a:extLst>
          </p:cNvPr>
          <p:cNvSpPr>
            <a:spLocks noGrp="1" noChangeArrowheads="1"/>
          </p:cNvSpPr>
          <p:nvPr>
            <p:ph type="title"/>
          </p:nvPr>
        </p:nvSpPr>
        <p:spPr bwMode="auto">
          <a:xfrm>
            <a:off x="626533" y="0"/>
            <a:ext cx="10972800" cy="757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2F22FE9F-E3E8-431B-81BC-054D1C5F77F5}"/>
              </a:ext>
            </a:extLst>
          </p:cNvPr>
          <p:cNvSpPr>
            <a:spLocks noGrp="1" noChangeArrowheads="1"/>
          </p:cNvSpPr>
          <p:nvPr>
            <p:ph type="body" idx="1"/>
          </p:nvPr>
        </p:nvSpPr>
        <p:spPr bwMode="auto">
          <a:xfrm>
            <a:off x="609600" y="1104901"/>
            <a:ext cx="10972800" cy="481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21540" name="Rectangle 4">
            <a:extLst>
              <a:ext uri="{FF2B5EF4-FFF2-40B4-BE49-F238E27FC236}">
                <a16:creationId xmlns:a16="http://schemas.microsoft.com/office/drawing/2014/main" id="{47E71AAF-57C0-4F3E-AB0E-583B7BC458F8}"/>
              </a:ext>
            </a:extLst>
          </p:cNvPr>
          <p:cNvSpPr>
            <a:spLocks noChangeArrowheads="1"/>
          </p:cNvSpPr>
          <p:nvPr/>
        </p:nvSpPr>
        <p:spPr bwMode="auto">
          <a:xfrm>
            <a:off x="558800" y="133350"/>
            <a:ext cx="10972800" cy="800100"/>
          </a:xfrm>
          <a:prstGeom prst="rect">
            <a:avLst/>
          </a:prstGeom>
          <a:noFill/>
          <a:ln w="9525">
            <a:noFill/>
            <a:miter lim="800000"/>
            <a:headEnd/>
            <a:tailEnd/>
          </a:ln>
          <a:effectLst/>
        </p:spPr>
        <p:txBody>
          <a:bodyPr anchor="ctr"/>
          <a:lstStyle/>
          <a:p>
            <a:pPr eaLnBrk="1" hangingPunct="1">
              <a:defRPr/>
            </a:pPr>
            <a:r>
              <a:rPr lang="en-US" sz="3200" dirty="0">
                <a:solidFill>
                  <a:srgbClr val="000066"/>
                </a:solidFill>
                <a:effectLst>
                  <a:outerShdw blurRad="38100" dist="38100" dir="2700000" algn="tl">
                    <a:srgbClr val="C0C0C0"/>
                  </a:outerShdw>
                </a:effectLst>
                <a:cs typeface="+mn-cs"/>
              </a:rPr>
              <a:t> </a:t>
            </a:r>
          </a:p>
        </p:txBody>
      </p:sp>
      <p:sp>
        <p:nvSpPr>
          <p:cNvPr id="1029" name="Line 5">
            <a:extLst>
              <a:ext uri="{FF2B5EF4-FFF2-40B4-BE49-F238E27FC236}">
                <a16:creationId xmlns:a16="http://schemas.microsoft.com/office/drawing/2014/main" id="{808F05AF-B7B5-4E2D-9C0D-C2B9E3D9992B}"/>
              </a:ext>
            </a:extLst>
          </p:cNvPr>
          <p:cNvSpPr>
            <a:spLocks noChangeShapeType="1"/>
          </p:cNvSpPr>
          <p:nvPr/>
        </p:nvSpPr>
        <p:spPr bwMode="auto">
          <a:xfrm>
            <a:off x="0" y="850900"/>
            <a:ext cx="12192000" cy="0"/>
          </a:xfrm>
          <a:prstGeom prst="line">
            <a:avLst/>
          </a:prstGeom>
          <a:noFill/>
          <a:ln w="63500">
            <a:solidFill>
              <a:srgbClr val="969696"/>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1030" name="Line 6">
            <a:extLst>
              <a:ext uri="{FF2B5EF4-FFF2-40B4-BE49-F238E27FC236}">
                <a16:creationId xmlns:a16="http://schemas.microsoft.com/office/drawing/2014/main" id="{1CA68F95-CBB2-43F2-A20F-670ADDE77C39}"/>
              </a:ext>
            </a:extLst>
          </p:cNvPr>
          <p:cNvSpPr>
            <a:spLocks noChangeShapeType="1"/>
          </p:cNvSpPr>
          <p:nvPr/>
        </p:nvSpPr>
        <p:spPr bwMode="auto">
          <a:xfrm>
            <a:off x="16933" y="774700"/>
            <a:ext cx="12192000" cy="0"/>
          </a:xfrm>
          <a:prstGeom prst="line">
            <a:avLst/>
          </a:prstGeom>
          <a:noFill/>
          <a:ln w="635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1031" name="Line 7">
            <a:extLst>
              <a:ext uri="{FF2B5EF4-FFF2-40B4-BE49-F238E27FC236}">
                <a16:creationId xmlns:a16="http://schemas.microsoft.com/office/drawing/2014/main" id="{8DE1AA83-9FAB-4FC1-B1EE-05DFBFF58DF6}"/>
              </a:ext>
            </a:extLst>
          </p:cNvPr>
          <p:cNvSpPr>
            <a:spLocks noChangeShapeType="1"/>
          </p:cNvSpPr>
          <p:nvPr/>
        </p:nvSpPr>
        <p:spPr bwMode="auto">
          <a:xfrm>
            <a:off x="16933" y="838200"/>
            <a:ext cx="12192000" cy="0"/>
          </a:xfrm>
          <a:prstGeom prst="line">
            <a:avLst/>
          </a:prstGeom>
          <a:noFill/>
          <a:ln w="63500">
            <a:solidFill>
              <a:srgbClr val="969696"/>
            </a:solidFill>
            <a:round/>
            <a:headEnd/>
            <a:tailEnd/>
          </a:ln>
          <a:extLst>
            <a:ext uri="{909E8E84-426E-40DD-AFC4-6F175D3DCCD1}">
              <a14:hiddenFill xmlns:a14="http://schemas.microsoft.com/office/drawing/2010/main">
                <a:noFill/>
              </a14:hiddenFill>
            </a:ext>
          </a:extLst>
        </p:spPr>
        <p:txBody>
          <a:bodyPr/>
          <a:lstStyle/>
          <a:p>
            <a:endParaRPr lang="en-US" sz="1800"/>
          </a:p>
        </p:txBody>
      </p:sp>
      <p:pic>
        <p:nvPicPr>
          <p:cNvPr id="1032" name="Picture 8">
            <a:extLst>
              <a:ext uri="{FF2B5EF4-FFF2-40B4-BE49-F238E27FC236}">
                <a16:creationId xmlns:a16="http://schemas.microsoft.com/office/drawing/2014/main" id="{1D9CE6EB-CCCB-49FA-B5B2-1A9C775B21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184901"/>
            <a:ext cx="121920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47" name="Rectangle 11">
            <a:extLst>
              <a:ext uri="{FF2B5EF4-FFF2-40B4-BE49-F238E27FC236}">
                <a16:creationId xmlns:a16="http://schemas.microsoft.com/office/drawing/2014/main" id="{88C0311F-7D55-47DC-8CD3-C76C32DB6392}"/>
              </a:ext>
            </a:extLst>
          </p:cNvPr>
          <p:cNvSpPr>
            <a:spLocks noGrp="1" noChangeArrowheads="1"/>
          </p:cNvSpPr>
          <p:nvPr>
            <p:ph type="sldNum" sz="quarter" idx="4"/>
          </p:nvPr>
        </p:nvSpPr>
        <p:spPr bwMode="auto">
          <a:xfrm>
            <a:off x="11463867" y="6477001"/>
            <a:ext cx="728133" cy="193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solidFill>
                  <a:schemeClr val="bg1"/>
                </a:solidFill>
              </a:defRPr>
            </a:lvl1pPr>
          </a:lstStyle>
          <a:p>
            <a:pPr>
              <a:defRPr/>
            </a:pPr>
            <a:fld id="{C69AD106-D94B-4718-95D5-BE9EEB82EA45}" type="slidenum">
              <a:rPr lang="en-US" altLang="en-US"/>
              <a:pPr>
                <a:defRPr/>
              </a:pPr>
              <a:t>‹#›</a:t>
            </a:fld>
            <a:endParaRPr lang="en-US" altLang="en-US"/>
          </a:p>
        </p:txBody>
      </p:sp>
      <p:sp>
        <p:nvSpPr>
          <p:cNvPr id="1034" name="Text Box 9">
            <a:extLst>
              <a:ext uri="{FF2B5EF4-FFF2-40B4-BE49-F238E27FC236}">
                <a16:creationId xmlns:a16="http://schemas.microsoft.com/office/drawing/2014/main" id="{1E28DBD2-D632-4ABF-838F-D9734BCFE9C5}"/>
              </a:ext>
            </a:extLst>
          </p:cNvPr>
          <p:cNvSpPr txBox="1">
            <a:spLocks noChangeArrowheads="1"/>
          </p:cNvSpPr>
          <p:nvPr/>
        </p:nvSpPr>
        <p:spPr bwMode="auto">
          <a:xfrm>
            <a:off x="0" y="-9525"/>
            <a:ext cx="12192000" cy="201613"/>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 tIns="9144" rIns="9144" bIns="9144" anchor="ctr" anchorCtr="1">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1200" b="1">
                <a:solidFill>
                  <a:schemeClr val="bg1"/>
                </a:solidFill>
              </a:rPr>
              <a:t>UNCLASSIFIED</a:t>
            </a:r>
          </a:p>
        </p:txBody>
      </p:sp>
      <p:sp>
        <p:nvSpPr>
          <p:cNvPr id="1035" name="Text Box 9">
            <a:extLst>
              <a:ext uri="{FF2B5EF4-FFF2-40B4-BE49-F238E27FC236}">
                <a16:creationId xmlns:a16="http://schemas.microsoft.com/office/drawing/2014/main" id="{F250D1CB-764E-4CEE-B6C3-C962AC62372B}"/>
              </a:ext>
            </a:extLst>
          </p:cNvPr>
          <p:cNvSpPr txBox="1">
            <a:spLocks noChangeArrowheads="1"/>
          </p:cNvSpPr>
          <p:nvPr/>
        </p:nvSpPr>
        <p:spPr bwMode="auto">
          <a:xfrm>
            <a:off x="0" y="6565900"/>
            <a:ext cx="12192000" cy="203200"/>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 tIns="9144" rIns="9144" bIns="9144" anchor="ctr" anchorCtr="1">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1200" b="1">
                <a:solidFill>
                  <a:schemeClr val="bg1"/>
                </a:solidFill>
              </a:rPr>
              <a:t>UNCLASSIFIED</a:t>
            </a:r>
          </a:p>
        </p:txBody>
      </p:sp>
      <p:sp>
        <p:nvSpPr>
          <p:cNvPr id="1036" name="Rectangle 9">
            <a:extLst>
              <a:ext uri="{FF2B5EF4-FFF2-40B4-BE49-F238E27FC236}">
                <a16:creationId xmlns:a16="http://schemas.microsoft.com/office/drawing/2014/main" id="{B1612811-A21E-44A3-9F3B-E6AB3DB4E389}"/>
              </a:ext>
            </a:extLst>
          </p:cNvPr>
          <p:cNvSpPr>
            <a:spLocks noChangeArrowheads="1"/>
          </p:cNvSpPr>
          <p:nvPr/>
        </p:nvSpPr>
        <p:spPr bwMode="auto">
          <a:xfrm>
            <a:off x="1553634" y="6182540"/>
            <a:ext cx="139653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75000"/>
              </a:lnSpc>
            </a:pPr>
            <a:r>
              <a:rPr lang="en-US" altLang="en-US" sz="2000">
                <a:solidFill>
                  <a:srgbClr val="969696"/>
                </a:solidFill>
                <a:latin typeface="Book Antiqua" panose="02040602050305030304" pitchFamily="18" charset="0"/>
              </a:rPr>
              <a:t>Homeland</a:t>
            </a:r>
          </a:p>
          <a:p>
            <a:pPr>
              <a:lnSpc>
                <a:spcPct val="75000"/>
              </a:lnSpc>
            </a:pPr>
            <a:r>
              <a:rPr lang="en-US" altLang="en-US" sz="2000">
                <a:solidFill>
                  <a:srgbClr val="969696"/>
                </a:solidFill>
                <a:latin typeface="Book Antiqua" panose="02040602050305030304" pitchFamily="18" charset="0"/>
              </a:rPr>
              <a:t>Security</a:t>
            </a:r>
          </a:p>
        </p:txBody>
      </p:sp>
      <p:pic>
        <p:nvPicPr>
          <p:cNvPr id="1037" name="Picture 10" descr="dhsSeal">
            <a:extLst>
              <a:ext uri="{FF2B5EF4-FFF2-40B4-BE49-F238E27FC236}">
                <a16:creationId xmlns:a16="http://schemas.microsoft.com/office/drawing/2014/main" id="{A046DC2F-8087-4175-91DD-006202ABC0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401" y="5486400"/>
            <a:ext cx="1479551"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cg_logo_2.jpg">
            <a:extLst>
              <a:ext uri="{FF2B5EF4-FFF2-40B4-BE49-F238E27FC236}">
                <a16:creationId xmlns:a16="http://schemas.microsoft.com/office/drawing/2014/main" id="{559546DC-B5DF-4195-B33E-84246B0DFC79}"/>
              </a:ext>
            </a:extLst>
          </p:cNvPr>
          <p:cNvPicPr>
            <a:picLocks noChangeAspect="1"/>
          </p:cNvPicPr>
          <p:nvPr userDrawn="1"/>
        </p:nvPicPr>
        <p:blipFill>
          <a:blip r:embed="rId8" cstate="print"/>
          <a:stretch>
            <a:fillRect/>
          </a:stretch>
        </p:blipFill>
        <p:spPr>
          <a:xfrm>
            <a:off x="10464800" y="6096000"/>
            <a:ext cx="914400" cy="685800"/>
          </a:xfrm>
          <a:prstGeom prst="ellipse">
            <a:avLst/>
          </a:prstGeom>
        </p:spPr>
      </p:pic>
    </p:spTree>
    <p:extLst>
      <p:ext uri="{BB962C8B-B14F-4D97-AF65-F5344CB8AC3E}">
        <p14:creationId xmlns:p14="http://schemas.microsoft.com/office/powerpoint/2010/main" val="489647469"/>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Lst>
  <p:transition>
    <p:fade/>
  </p:transition>
  <p:hf hdr="0" ftr="0" dt="0"/>
  <p:txStyles>
    <p:titleStyle>
      <a:lvl1pPr algn="l" rtl="0" eaLnBrk="0" fontAlgn="base" hangingPunct="0">
        <a:spcBef>
          <a:spcPct val="0"/>
        </a:spcBef>
        <a:spcAft>
          <a:spcPct val="0"/>
        </a:spcAft>
        <a:defRPr sz="3200" b="1">
          <a:solidFill>
            <a:srgbClr val="000066"/>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3200" b="1">
          <a:solidFill>
            <a:srgbClr val="000066"/>
          </a:solidFill>
          <a:effectLst>
            <a:outerShdw blurRad="38100" dist="38100" dir="2700000" algn="tl">
              <a:srgbClr val="C0C0C0"/>
            </a:outerShdw>
          </a:effectLst>
          <a:latin typeface="Arial" pitchFamily="34" charset="0"/>
        </a:defRPr>
      </a:lvl2pPr>
      <a:lvl3pPr algn="l" rtl="0" eaLnBrk="0" fontAlgn="base" hangingPunct="0">
        <a:spcBef>
          <a:spcPct val="0"/>
        </a:spcBef>
        <a:spcAft>
          <a:spcPct val="0"/>
        </a:spcAft>
        <a:defRPr sz="3200" b="1">
          <a:solidFill>
            <a:srgbClr val="000066"/>
          </a:solidFill>
          <a:effectLst>
            <a:outerShdw blurRad="38100" dist="38100" dir="2700000" algn="tl">
              <a:srgbClr val="C0C0C0"/>
            </a:outerShdw>
          </a:effectLst>
          <a:latin typeface="Arial" pitchFamily="34" charset="0"/>
        </a:defRPr>
      </a:lvl3pPr>
      <a:lvl4pPr algn="l" rtl="0" eaLnBrk="0" fontAlgn="base" hangingPunct="0">
        <a:spcBef>
          <a:spcPct val="0"/>
        </a:spcBef>
        <a:spcAft>
          <a:spcPct val="0"/>
        </a:spcAft>
        <a:defRPr sz="3200" b="1">
          <a:solidFill>
            <a:srgbClr val="000066"/>
          </a:solidFill>
          <a:effectLst>
            <a:outerShdw blurRad="38100" dist="38100" dir="2700000" algn="tl">
              <a:srgbClr val="C0C0C0"/>
            </a:outerShdw>
          </a:effectLst>
          <a:latin typeface="Arial" pitchFamily="34" charset="0"/>
        </a:defRPr>
      </a:lvl4pPr>
      <a:lvl5pPr algn="l" rtl="0" eaLnBrk="0" fontAlgn="base" hangingPunct="0">
        <a:spcBef>
          <a:spcPct val="0"/>
        </a:spcBef>
        <a:spcAft>
          <a:spcPct val="0"/>
        </a:spcAft>
        <a:defRPr sz="3200" b="1">
          <a:solidFill>
            <a:srgbClr val="000066"/>
          </a:solidFill>
          <a:effectLst>
            <a:outerShdw blurRad="38100" dist="38100" dir="2700000" algn="tl">
              <a:srgbClr val="C0C0C0"/>
            </a:outerShdw>
          </a:effectLst>
          <a:latin typeface="Arial" pitchFamily="34" charset="0"/>
        </a:defRPr>
      </a:lvl5pPr>
      <a:lvl6pPr marL="457200" algn="l" rtl="0" fontAlgn="base">
        <a:spcBef>
          <a:spcPct val="0"/>
        </a:spcBef>
        <a:spcAft>
          <a:spcPct val="0"/>
        </a:spcAft>
        <a:defRPr sz="3200" b="1">
          <a:solidFill>
            <a:srgbClr val="000066"/>
          </a:solidFill>
          <a:effectLst>
            <a:outerShdw blurRad="38100" dist="38100" dir="2700000" algn="tl">
              <a:srgbClr val="C0C0C0"/>
            </a:outerShdw>
          </a:effectLst>
          <a:latin typeface="Arial" pitchFamily="34" charset="0"/>
        </a:defRPr>
      </a:lvl6pPr>
      <a:lvl7pPr marL="914400" algn="l" rtl="0" fontAlgn="base">
        <a:spcBef>
          <a:spcPct val="0"/>
        </a:spcBef>
        <a:spcAft>
          <a:spcPct val="0"/>
        </a:spcAft>
        <a:defRPr sz="3200" b="1">
          <a:solidFill>
            <a:srgbClr val="000066"/>
          </a:solidFill>
          <a:effectLst>
            <a:outerShdw blurRad="38100" dist="38100" dir="2700000" algn="tl">
              <a:srgbClr val="C0C0C0"/>
            </a:outerShdw>
          </a:effectLst>
          <a:latin typeface="Arial" pitchFamily="34" charset="0"/>
        </a:defRPr>
      </a:lvl7pPr>
      <a:lvl8pPr marL="1371600" algn="l" rtl="0" fontAlgn="base">
        <a:spcBef>
          <a:spcPct val="0"/>
        </a:spcBef>
        <a:spcAft>
          <a:spcPct val="0"/>
        </a:spcAft>
        <a:defRPr sz="3200" b="1">
          <a:solidFill>
            <a:srgbClr val="000066"/>
          </a:solidFill>
          <a:effectLst>
            <a:outerShdw blurRad="38100" dist="38100" dir="2700000" algn="tl">
              <a:srgbClr val="C0C0C0"/>
            </a:outerShdw>
          </a:effectLst>
          <a:latin typeface="Arial" pitchFamily="34" charset="0"/>
        </a:defRPr>
      </a:lvl8pPr>
      <a:lvl9pPr marL="1828800" algn="l" rtl="0" fontAlgn="base">
        <a:spcBef>
          <a:spcPct val="0"/>
        </a:spcBef>
        <a:spcAft>
          <a:spcPct val="0"/>
        </a:spcAft>
        <a:defRPr sz="3200" b="1">
          <a:solidFill>
            <a:srgbClr val="000066"/>
          </a:solidFill>
          <a:effectLst>
            <a:outerShdw blurRad="38100" dist="38100" dir="2700000" algn="tl">
              <a:srgbClr val="C0C0C0"/>
            </a:outerShdw>
          </a:effectLst>
          <a:latin typeface="Arial" pitchFamily="34" charset="0"/>
        </a:defRPr>
      </a:lvl9pPr>
    </p:titleStyle>
    <p:bodyStyle>
      <a:lvl1pPr marL="342900" indent="-342900" algn="l" rtl="0" eaLnBrk="0" fontAlgn="base" hangingPunct="0">
        <a:spcBef>
          <a:spcPct val="20000"/>
        </a:spcBef>
        <a:spcAft>
          <a:spcPct val="0"/>
        </a:spcAft>
        <a:buChar char="•"/>
        <a:defRPr sz="3200">
          <a:solidFill>
            <a:srgbClr val="003296"/>
          </a:solidFill>
          <a:latin typeface="+mn-lt"/>
          <a:ea typeface="+mn-ea"/>
          <a:cs typeface="+mn-cs"/>
        </a:defRPr>
      </a:lvl1pPr>
      <a:lvl2pPr marL="742950" indent="-285750" algn="l" rtl="0" eaLnBrk="0" fontAlgn="base" hangingPunct="0">
        <a:spcBef>
          <a:spcPct val="20000"/>
        </a:spcBef>
        <a:spcAft>
          <a:spcPct val="0"/>
        </a:spcAft>
        <a:buChar char="–"/>
        <a:defRPr sz="2800">
          <a:solidFill>
            <a:srgbClr val="003296"/>
          </a:solidFill>
          <a:latin typeface="+mn-lt"/>
        </a:defRPr>
      </a:lvl2pPr>
      <a:lvl3pPr marL="1143000" indent="-228600" algn="l" rtl="0" eaLnBrk="0" fontAlgn="base" hangingPunct="0">
        <a:spcBef>
          <a:spcPct val="20000"/>
        </a:spcBef>
        <a:spcAft>
          <a:spcPct val="0"/>
        </a:spcAft>
        <a:buChar char="•"/>
        <a:defRPr sz="2400">
          <a:solidFill>
            <a:srgbClr val="003296"/>
          </a:solidFill>
          <a:latin typeface="+mn-lt"/>
        </a:defRPr>
      </a:lvl3pPr>
      <a:lvl4pPr marL="1600200" indent="-228600" algn="l" rtl="0" eaLnBrk="0" fontAlgn="base" hangingPunct="0">
        <a:spcBef>
          <a:spcPct val="20000"/>
        </a:spcBef>
        <a:spcAft>
          <a:spcPct val="0"/>
        </a:spcAft>
        <a:buChar char="–"/>
        <a:defRPr sz="2000">
          <a:solidFill>
            <a:srgbClr val="003296"/>
          </a:solidFill>
          <a:latin typeface="+mn-lt"/>
        </a:defRPr>
      </a:lvl4pPr>
      <a:lvl5pPr marL="2057400" indent="-228600" algn="l" rtl="0" eaLnBrk="0" fontAlgn="base" hangingPunct="0">
        <a:spcBef>
          <a:spcPct val="20000"/>
        </a:spcBef>
        <a:spcAft>
          <a:spcPct val="0"/>
        </a:spcAft>
        <a:buChar char="»"/>
        <a:defRPr sz="2000">
          <a:solidFill>
            <a:srgbClr val="003296"/>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0.xml"/><Relationship Id="rId1" Type="http://schemas.openxmlformats.org/officeDocument/2006/relationships/themeOverride" Target="../theme/themeOverride1.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40.xml"/><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18" Type="http://schemas.openxmlformats.org/officeDocument/2006/relationships/image" Target="../media/image39.jpeg"/><Relationship Id="rId3" Type="http://schemas.openxmlformats.org/officeDocument/2006/relationships/image" Target="../media/image24.jpeg"/><Relationship Id="rId21" Type="http://schemas.openxmlformats.org/officeDocument/2006/relationships/image" Target="../media/image42.gif"/><Relationship Id="rId7" Type="http://schemas.openxmlformats.org/officeDocument/2006/relationships/image" Target="../media/image28.png"/><Relationship Id="rId12" Type="http://schemas.openxmlformats.org/officeDocument/2006/relationships/image" Target="../media/image33.jpeg"/><Relationship Id="rId17" Type="http://schemas.openxmlformats.org/officeDocument/2006/relationships/image" Target="../media/image38.jpeg"/><Relationship Id="rId2" Type="http://schemas.openxmlformats.org/officeDocument/2006/relationships/notesSlide" Target="../notesSlides/notesSlide4.xml"/><Relationship Id="rId16" Type="http://schemas.openxmlformats.org/officeDocument/2006/relationships/image" Target="../media/image37.png"/><Relationship Id="rId20" Type="http://schemas.openxmlformats.org/officeDocument/2006/relationships/image" Target="../media/image41.jpeg"/><Relationship Id="rId1" Type="http://schemas.openxmlformats.org/officeDocument/2006/relationships/slideLayout" Target="../slideLayouts/slideLayout40.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5" Type="http://schemas.openxmlformats.org/officeDocument/2006/relationships/image" Target="../media/image36.jpeg"/><Relationship Id="rId10" Type="http://schemas.openxmlformats.org/officeDocument/2006/relationships/image" Target="../media/image31.jpeg"/><Relationship Id="rId19" Type="http://schemas.openxmlformats.org/officeDocument/2006/relationships/image" Target="../media/image40.jpeg"/><Relationship Id="rId4" Type="http://schemas.openxmlformats.org/officeDocument/2006/relationships/image" Target="../media/image25.png"/><Relationship Id="rId9" Type="http://schemas.openxmlformats.org/officeDocument/2006/relationships/image" Target="../media/image30.jpeg"/><Relationship Id="rId1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40.xml"/><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hyperlink" Target="mailto:intake@wsfc.wa.gov" TargetMode="External"/><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hyperlink" Target="mailto:SOC@cisecurity.org" TargetMode="External"/><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40.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40.xml"/><Relationship Id="rId5" Type="http://schemas.openxmlformats.org/officeDocument/2006/relationships/image" Target="../media/image25.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hyperlink" Target="mailto:Allen.avery@wsfc.wa.gov" TargetMode="External"/><Relationship Id="rId2" Type="http://schemas.openxmlformats.org/officeDocument/2006/relationships/notesSlide" Target="../notesSlides/notesSlide16.xml"/><Relationship Id="rId1" Type="http://schemas.openxmlformats.org/officeDocument/2006/relationships/slideLayout" Target="../slideLayouts/slideLayout41.xml"/><Relationship Id="rId5" Type="http://schemas.openxmlformats.org/officeDocument/2006/relationships/hyperlink" Target="http://fcs.fusionnet.local/WSFC%20Logos/WSFC%20Logo%20COLOR%20no%20background.gif" TargetMode="External"/><Relationship Id="rId4" Type="http://schemas.openxmlformats.org/officeDocument/2006/relationships/hyperlink" Target="http://www.wsfc.wa.gov/"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4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6.xml"/><Relationship Id="rId1"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EB3BE-3200-47B6-96D7-DC9D4CDADC7B}"/>
              </a:ext>
            </a:extLst>
          </p:cNvPr>
          <p:cNvSpPr>
            <a:spLocks noGrp="1"/>
          </p:cNvSpPr>
          <p:nvPr>
            <p:ph type="ctrTitle"/>
          </p:nvPr>
        </p:nvSpPr>
        <p:spPr>
          <a:xfrm>
            <a:off x="1507067" y="1347522"/>
            <a:ext cx="7766936" cy="850394"/>
          </a:xfrm>
        </p:spPr>
        <p:txBody>
          <a:bodyPr>
            <a:normAutofit fontScale="90000"/>
          </a:bodyPr>
          <a:lstStyle/>
          <a:p>
            <a:r>
              <a:rPr lang="en-US" b="1" dirty="0"/>
              <a:t>Cybersecurity Workshop</a:t>
            </a:r>
          </a:p>
        </p:txBody>
      </p:sp>
      <p:sp>
        <p:nvSpPr>
          <p:cNvPr id="3" name="Subtitle 2">
            <a:extLst>
              <a:ext uri="{FF2B5EF4-FFF2-40B4-BE49-F238E27FC236}">
                <a16:creationId xmlns:a16="http://schemas.microsoft.com/office/drawing/2014/main" id="{86FB4EFD-909D-4ACD-B7FD-71C98194D2C1}"/>
              </a:ext>
            </a:extLst>
          </p:cNvPr>
          <p:cNvSpPr>
            <a:spLocks noGrp="1"/>
          </p:cNvSpPr>
          <p:nvPr>
            <p:ph type="subTitle" idx="1"/>
          </p:nvPr>
        </p:nvSpPr>
        <p:spPr>
          <a:xfrm>
            <a:off x="142613" y="3523205"/>
            <a:ext cx="9131390" cy="1460734"/>
          </a:xfrm>
        </p:spPr>
        <p:txBody>
          <a:bodyPr>
            <a:normAutofit/>
          </a:bodyPr>
          <a:lstStyle/>
          <a:p>
            <a:r>
              <a:rPr lang="en-US" sz="1400" dirty="0"/>
              <a:t>Sponsored by King County Region 6 Critical Infrastructure Working Group</a:t>
            </a:r>
          </a:p>
          <a:p>
            <a:r>
              <a:rPr lang="en-US" sz="1400" dirty="0"/>
              <a:t>Facilitated by the Pacific </a:t>
            </a:r>
            <a:r>
              <a:rPr lang="en-US" sz="1400" dirty="0" err="1"/>
              <a:t>NorthWest</a:t>
            </a:r>
            <a:r>
              <a:rPr lang="en-US" sz="1400" dirty="0"/>
              <a:t> Economic Region’s (PNWER) Center for Regional Disaster Resilience (CRDR)</a:t>
            </a:r>
          </a:p>
          <a:p>
            <a:r>
              <a:rPr lang="en-US" sz="1400" dirty="0"/>
              <a:t>Paid for by a grant from the Department of Homeland Security (DHS); via Washington State Emergency Management Division and King County Office of Emergency Management</a:t>
            </a:r>
          </a:p>
        </p:txBody>
      </p:sp>
      <p:sp>
        <p:nvSpPr>
          <p:cNvPr id="4" name="TextBox 3">
            <a:extLst>
              <a:ext uri="{FF2B5EF4-FFF2-40B4-BE49-F238E27FC236}">
                <a16:creationId xmlns:a16="http://schemas.microsoft.com/office/drawing/2014/main" id="{3087990D-CE72-4D30-89BB-683F39063A11}"/>
              </a:ext>
            </a:extLst>
          </p:cNvPr>
          <p:cNvSpPr txBox="1"/>
          <p:nvPr/>
        </p:nvSpPr>
        <p:spPr>
          <a:xfrm>
            <a:off x="3678546" y="2432618"/>
            <a:ext cx="5595457" cy="646331"/>
          </a:xfrm>
          <a:prstGeom prst="rect">
            <a:avLst/>
          </a:prstGeom>
          <a:noFill/>
        </p:spPr>
        <p:txBody>
          <a:bodyPr wrap="square" rtlCol="0">
            <a:spAutoFit/>
          </a:bodyPr>
          <a:lstStyle/>
          <a:p>
            <a:pPr algn="r"/>
            <a:r>
              <a:rPr lang="en-US" dirty="0"/>
              <a:t>December 7, 2017</a:t>
            </a:r>
          </a:p>
          <a:p>
            <a:pPr algn="r"/>
            <a:r>
              <a:rPr lang="en-US" dirty="0"/>
              <a:t>DoubleTree Suites – </a:t>
            </a:r>
            <a:r>
              <a:rPr lang="en-US" dirty="0" err="1"/>
              <a:t>Southcenter</a:t>
            </a:r>
            <a:endParaRPr lang="en-US" dirty="0"/>
          </a:p>
        </p:txBody>
      </p:sp>
      <p:pic>
        <p:nvPicPr>
          <p:cNvPr id="5" name="Picture 4">
            <a:extLst>
              <a:ext uri="{FF2B5EF4-FFF2-40B4-BE49-F238E27FC236}">
                <a16:creationId xmlns:a16="http://schemas.microsoft.com/office/drawing/2014/main" id="{771256FF-A4D4-424D-8366-BE387A8274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2294" y="5068688"/>
            <a:ext cx="1994846" cy="1215525"/>
          </a:xfrm>
          <a:prstGeom prst="rect">
            <a:avLst/>
          </a:prstGeom>
        </p:spPr>
      </p:pic>
      <p:pic>
        <p:nvPicPr>
          <p:cNvPr id="6" name="Picture 5">
            <a:extLst>
              <a:ext uri="{FF2B5EF4-FFF2-40B4-BE49-F238E27FC236}">
                <a16:creationId xmlns:a16="http://schemas.microsoft.com/office/drawing/2014/main" id="{8C60FDC5-77FF-42C0-83DC-1DE86DB139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0888" y="5177972"/>
            <a:ext cx="2713115" cy="1106241"/>
          </a:xfrm>
          <a:prstGeom prst="rect">
            <a:avLst/>
          </a:prstGeom>
        </p:spPr>
      </p:pic>
      <p:pic>
        <p:nvPicPr>
          <p:cNvPr id="1026" name="Picture 2" descr="https://mlsvc01-prod.s3.amazonaws.com/c667cff6001/1471b8db-0e26-4219-a008-bb9737e4f456.png?ver=1508518571000">
            <a:extLst>
              <a:ext uri="{FF2B5EF4-FFF2-40B4-BE49-F238E27FC236}">
                <a16:creationId xmlns:a16="http://schemas.microsoft.com/office/drawing/2014/main" id="{32980F6A-6843-49B9-8ED3-3E6104DD5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662" y="4996911"/>
            <a:ext cx="1915884" cy="1359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374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85FC2-8D59-4A5F-8B55-343EABD477BB}"/>
              </a:ext>
            </a:extLst>
          </p:cNvPr>
          <p:cNvSpPr>
            <a:spLocks noGrp="1"/>
          </p:cNvSpPr>
          <p:nvPr>
            <p:ph type="title"/>
          </p:nvPr>
        </p:nvSpPr>
        <p:spPr/>
        <p:txBody>
          <a:bodyPr/>
          <a:lstStyle/>
          <a:p>
            <a:pPr algn="ctr"/>
            <a:r>
              <a:rPr lang="en-US" dirty="0"/>
              <a:t>Recommendation No. 6</a:t>
            </a:r>
          </a:p>
        </p:txBody>
      </p:sp>
      <p:sp>
        <p:nvSpPr>
          <p:cNvPr id="3" name="Content Placeholder 2">
            <a:extLst>
              <a:ext uri="{FF2B5EF4-FFF2-40B4-BE49-F238E27FC236}">
                <a16:creationId xmlns:a16="http://schemas.microsoft.com/office/drawing/2014/main" id="{EE748671-9934-4D4E-B810-E2D28CE9C82C}"/>
              </a:ext>
            </a:extLst>
          </p:cNvPr>
          <p:cNvSpPr>
            <a:spLocks noGrp="1"/>
          </p:cNvSpPr>
          <p:nvPr>
            <p:ph idx="1"/>
          </p:nvPr>
        </p:nvSpPr>
        <p:spPr/>
        <p:txBody>
          <a:bodyPr/>
          <a:lstStyle/>
          <a:p>
            <a:r>
              <a:rPr lang="en-US" dirty="0"/>
              <a:t>**Develop cybersecurity reporting and information sharing protocols</a:t>
            </a:r>
          </a:p>
          <a:p>
            <a:pPr lvl="1"/>
            <a:r>
              <a:rPr lang="en-US" dirty="0"/>
              <a:t>Ensure all levels of government are informed</a:t>
            </a:r>
          </a:p>
          <a:p>
            <a:pPr lvl="1"/>
            <a:r>
              <a:rPr lang="en-US" dirty="0"/>
              <a:t>Develop protocols for identifying specific events that would trigger reporting an incident</a:t>
            </a:r>
          </a:p>
          <a:p>
            <a:pPr lvl="1"/>
            <a:r>
              <a:rPr lang="en-US" dirty="0"/>
              <a:t>Note: Maritime Cybersecurity Situational Awareness Project—Handout</a:t>
            </a:r>
          </a:p>
          <a:p>
            <a:pPr lvl="1"/>
            <a:endParaRPr lang="en-US" dirty="0"/>
          </a:p>
          <a:p>
            <a:pPr lvl="1"/>
            <a:endParaRPr lang="en-US" dirty="0"/>
          </a:p>
          <a:p>
            <a:pPr lvl="1"/>
            <a:endParaRPr lang="en-US" dirty="0"/>
          </a:p>
          <a:p>
            <a:pPr lvl="1"/>
            <a:endParaRPr lang="en-US" dirty="0"/>
          </a:p>
          <a:p>
            <a:pPr marL="457200" lvl="1" indent="0">
              <a:buNone/>
            </a:pPr>
            <a:r>
              <a:rPr lang="en-US" dirty="0"/>
              <a:t>**Being addressed today</a:t>
            </a:r>
          </a:p>
        </p:txBody>
      </p:sp>
    </p:spTree>
    <p:extLst>
      <p:ext uri="{BB962C8B-B14F-4D97-AF65-F5344CB8AC3E}">
        <p14:creationId xmlns:p14="http://schemas.microsoft.com/office/powerpoint/2010/main" val="4011422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6872C-F952-4755-83EA-B6869400F262}"/>
              </a:ext>
            </a:extLst>
          </p:cNvPr>
          <p:cNvSpPr>
            <a:spLocks noGrp="1"/>
          </p:cNvSpPr>
          <p:nvPr>
            <p:ph type="title"/>
          </p:nvPr>
        </p:nvSpPr>
        <p:spPr/>
        <p:txBody>
          <a:bodyPr/>
          <a:lstStyle/>
          <a:p>
            <a:r>
              <a:rPr lang="en-US" dirty="0"/>
              <a:t>Cyber Incident Reporting Method:</a:t>
            </a:r>
            <a:br>
              <a:rPr lang="en-US" dirty="0"/>
            </a:br>
            <a:r>
              <a:rPr lang="en-US" dirty="0"/>
              <a:t>A Local Perspective</a:t>
            </a:r>
          </a:p>
        </p:txBody>
      </p:sp>
      <p:sp>
        <p:nvSpPr>
          <p:cNvPr id="3" name="Content Placeholder 2">
            <a:extLst>
              <a:ext uri="{FF2B5EF4-FFF2-40B4-BE49-F238E27FC236}">
                <a16:creationId xmlns:a16="http://schemas.microsoft.com/office/drawing/2014/main" id="{4B692B3D-C97A-4EF0-9DA2-78BD569F209D}"/>
              </a:ext>
            </a:extLst>
          </p:cNvPr>
          <p:cNvSpPr>
            <a:spLocks noGrp="1"/>
          </p:cNvSpPr>
          <p:nvPr>
            <p:ph idx="1"/>
          </p:nvPr>
        </p:nvSpPr>
        <p:spPr>
          <a:xfrm>
            <a:off x="677334" y="1853967"/>
            <a:ext cx="8596668" cy="4613945"/>
          </a:xfrm>
        </p:spPr>
        <p:txBody>
          <a:bodyPr>
            <a:normAutofit/>
          </a:bodyPr>
          <a:lstStyle/>
          <a:p>
            <a:endParaRPr lang="en-US" b="1" dirty="0"/>
          </a:p>
          <a:p>
            <a:r>
              <a:rPr lang="en-US" b="1" dirty="0"/>
              <a:t>Panel: </a:t>
            </a:r>
          </a:p>
          <a:p>
            <a:pPr lvl="1"/>
            <a:r>
              <a:rPr lang="en-US" dirty="0"/>
              <a:t>Moderator: Ralph Johnson, CISO, King County</a:t>
            </a:r>
          </a:p>
          <a:p>
            <a:pPr lvl="1"/>
            <a:r>
              <a:rPr lang="en-US" dirty="0"/>
              <a:t>Rob Lang, Cyber Security Manager, Washington State Military Department</a:t>
            </a:r>
          </a:p>
          <a:p>
            <a:pPr lvl="1"/>
            <a:r>
              <a:rPr lang="en-US" dirty="0"/>
              <a:t>Natalie </a:t>
            </a:r>
            <a:r>
              <a:rPr lang="en-US" dirty="0" err="1"/>
              <a:t>Stice</a:t>
            </a:r>
            <a:r>
              <a:rPr lang="en-US" dirty="0"/>
              <a:t>, Homeland Security Coordinator, Pierce County Emergency Management</a:t>
            </a:r>
          </a:p>
          <a:p>
            <a:pPr lvl="1"/>
            <a:r>
              <a:rPr lang="en-US" dirty="0"/>
              <a:t>Allen Avery, Intelligence Analyst, Cyber and Critical Infrastructure, Washington State Fusion Center</a:t>
            </a:r>
          </a:p>
          <a:p>
            <a:pPr marL="0" indent="0">
              <a:buNone/>
            </a:pPr>
            <a:endParaRPr lang="en-US" dirty="0"/>
          </a:p>
        </p:txBody>
      </p:sp>
    </p:spTree>
    <p:extLst>
      <p:ext uri="{BB962C8B-B14F-4D97-AF65-F5344CB8AC3E}">
        <p14:creationId xmlns:p14="http://schemas.microsoft.com/office/powerpoint/2010/main" val="3507011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66C05-3ECA-4128-9985-7D6C9C573461}"/>
              </a:ext>
            </a:extLst>
          </p:cNvPr>
          <p:cNvSpPr>
            <a:spLocks noGrp="1"/>
          </p:cNvSpPr>
          <p:nvPr>
            <p:ph type="title"/>
          </p:nvPr>
        </p:nvSpPr>
        <p:spPr>
          <a:xfrm>
            <a:off x="677334" y="181762"/>
            <a:ext cx="9272009" cy="548081"/>
          </a:xfrm>
        </p:spPr>
        <p:txBody>
          <a:bodyPr>
            <a:normAutofit/>
          </a:bodyPr>
          <a:lstStyle/>
          <a:p>
            <a:r>
              <a:rPr lang="en-US" sz="2800" dirty="0"/>
              <a:t>Cyber Incident Reporting: Discussion &amp; Report-out</a:t>
            </a:r>
          </a:p>
        </p:txBody>
      </p:sp>
      <p:sp>
        <p:nvSpPr>
          <p:cNvPr id="3" name="Content Placeholder 2">
            <a:extLst>
              <a:ext uri="{FF2B5EF4-FFF2-40B4-BE49-F238E27FC236}">
                <a16:creationId xmlns:a16="http://schemas.microsoft.com/office/drawing/2014/main" id="{99ECD6C2-42C9-4742-B1F8-231E3FF58A20}"/>
              </a:ext>
            </a:extLst>
          </p:cNvPr>
          <p:cNvSpPr>
            <a:spLocks noGrp="1"/>
          </p:cNvSpPr>
          <p:nvPr>
            <p:ph idx="1"/>
          </p:nvPr>
        </p:nvSpPr>
        <p:spPr>
          <a:xfrm>
            <a:off x="369115" y="729844"/>
            <a:ext cx="10763075" cy="6128156"/>
          </a:xfrm>
        </p:spPr>
        <p:txBody>
          <a:bodyPr>
            <a:normAutofit fontScale="25000" lnSpcReduction="20000"/>
          </a:bodyPr>
          <a:lstStyle/>
          <a:p>
            <a:pPr>
              <a:spcBef>
                <a:spcPts val="0"/>
              </a:spcBef>
            </a:pPr>
            <a:r>
              <a:rPr lang="en-US" sz="5600" dirty="0"/>
              <a:t>Designate a person as the facilitator and notetaker</a:t>
            </a:r>
          </a:p>
          <a:p>
            <a:pPr>
              <a:spcBef>
                <a:spcPts val="0"/>
              </a:spcBef>
            </a:pPr>
            <a:r>
              <a:rPr lang="en-US" sz="5600" dirty="0"/>
              <a:t>Designate a person to report out</a:t>
            </a:r>
          </a:p>
          <a:p>
            <a:pPr>
              <a:spcBef>
                <a:spcPts val="0"/>
              </a:spcBef>
            </a:pPr>
            <a:r>
              <a:rPr lang="en-US" sz="5600" dirty="0"/>
              <a:t>Please turn in your notes and ideas at the end of the discussion</a:t>
            </a:r>
          </a:p>
          <a:p>
            <a:pPr marL="0" indent="0">
              <a:buNone/>
            </a:pPr>
            <a:r>
              <a:rPr lang="en-US" sz="6400" b="1" dirty="0"/>
              <a:t>Discuss:</a:t>
            </a:r>
          </a:p>
          <a:p>
            <a:pPr lvl="0"/>
            <a:r>
              <a:rPr lang="en-US" sz="6400" dirty="0"/>
              <a:t>What internal reporting procedures or processes do you have in place today?</a:t>
            </a:r>
          </a:p>
          <a:p>
            <a:pPr marL="0" lvl="0" indent="0">
              <a:buNone/>
            </a:pPr>
            <a:endParaRPr lang="en-US" sz="6400" dirty="0"/>
          </a:p>
          <a:p>
            <a:pPr lvl="0"/>
            <a:r>
              <a:rPr lang="en-US" sz="6400" dirty="0"/>
              <a:t>What, if any, regulatory barriers are there to sharing cybersecurity information outside of your organization or infrastructure sector?</a:t>
            </a:r>
          </a:p>
          <a:p>
            <a:pPr marL="0" lvl="0" indent="0">
              <a:buNone/>
            </a:pPr>
            <a:endParaRPr lang="en-US" sz="6400" dirty="0"/>
          </a:p>
          <a:p>
            <a:pPr lvl="0"/>
            <a:r>
              <a:rPr lang="en-US" sz="6400" dirty="0"/>
              <a:t>What trust issues must be overcome to allow you to share cybersecurity information with other organizations?</a:t>
            </a:r>
          </a:p>
          <a:p>
            <a:pPr lvl="1">
              <a:spcBef>
                <a:spcPts val="0"/>
              </a:spcBef>
            </a:pPr>
            <a:r>
              <a:rPr lang="en-US" sz="6400" dirty="0"/>
              <a:t>Private Sector</a:t>
            </a:r>
          </a:p>
          <a:p>
            <a:pPr lvl="1">
              <a:spcBef>
                <a:spcPts val="0"/>
              </a:spcBef>
            </a:pPr>
            <a:r>
              <a:rPr lang="en-US" sz="6400" dirty="0"/>
              <a:t>Public Sector</a:t>
            </a:r>
          </a:p>
          <a:p>
            <a:pPr marL="457200" lvl="1" indent="0">
              <a:spcBef>
                <a:spcPts val="0"/>
              </a:spcBef>
              <a:buNone/>
            </a:pPr>
            <a:endParaRPr lang="en-US" sz="6400" dirty="0"/>
          </a:p>
          <a:p>
            <a:pPr lvl="0"/>
            <a:r>
              <a:rPr lang="en-US" sz="6400" dirty="0"/>
              <a:t>To which organization do you prefer reporting cybersecurity intrusions?</a:t>
            </a:r>
          </a:p>
          <a:p>
            <a:pPr lvl="1">
              <a:spcBef>
                <a:spcPts val="0"/>
              </a:spcBef>
            </a:pPr>
            <a:r>
              <a:rPr lang="en-US" sz="6400" dirty="0"/>
              <a:t>Local law enforcement</a:t>
            </a:r>
          </a:p>
          <a:p>
            <a:pPr lvl="1">
              <a:spcBef>
                <a:spcPts val="0"/>
              </a:spcBef>
            </a:pPr>
            <a:r>
              <a:rPr lang="en-US" sz="6400" dirty="0"/>
              <a:t>FBI</a:t>
            </a:r>
          </a:p>
          <a:p>
            <a:pPr lvl="1">
              <a:spcBef>
                <a:spcPts val="0"/>
              </a:spcBef>
            </a:pPr>
            <a:r>
              <a:rPr lang="en-US" sz="6400" dirty="0"/>
              <a:t>Secret Service</a:t>
            </a:r>
          </a:p>
          <a:p>
            <a:pPr lvl="1">
              <a:spcBef>
                <a:spcPts val="0"/>
              </a:spcBef>
            </a:pPr>
            <a:r>
              <a:rPr lang="en-US" sz="6400" dirty="0"/>
              <a:t>U.S. Attorney’s Office</a:t>
            </a:r>
          </a:p>
          <a:p>
            <a:pPr lvl="1">
              <a:spcBef>
                <a:spcPts val="0"/>
              </a:spcBef>
            </a:pPr>
            <a:r>
              <a:rPr lang="en-US" sz="6400" dirty="0"/>
              <a:t>Washington State Fusion Center</a:t>
            </a:r>
          </a:p>
          <a:p>
            <a:pPr lvl="1">
              <a:spcBef>
                <a:spcPts val="0"/>
              </a:spcBef>
            </a:pPr>
            <a:r>
              <a:rPr lang="en-US" sz="6400" dirty="0"/>
              <a:t>Local Emergency Management Agency</a:t>
            </a:r>
          </a:p>
          <a:p>
            <a:pPr lvl="1">
              <a:spcBef>
                <a:spcPts val="0"/>
              </a:spcBef>
            </a:pPr>
            <a:r>
              <a:rPr lang="en-US" sz="6400" dirty="0"/>
              <a:t>State Emergency Management Agency</a:t>
            </a:r>
          </a:p>
          <a:p>
            <a:pPr lvl="1">
              <a:spcBef>
                <a:spcPts val="0"/>
              </a:spcBef>
            </a:pPr>
            <a:r>
              <a:rPr lang="en-US" sz="6400" dirty="0"/>
              <a:t>Other</a:t>
            </a:r>
          </a:p>
          <a:p>
            <a:pPr marL="457200" lvl="1" indent="0">
              <a:spcBef>
                <a:spcPts val="0"/>
              </a:spcBef>
              <a:buNone/>
            </a:pPr>
            <a:endParaRPr lang="en-US" sz="6400" dirty="0"/>
          </a:p>
          <a:p>
            <a:pPr lvl="0"/>
            <a:r>
              <a:rPr lang="en-US" sz="6400" dirty="0"/>
              <a:t>What do you think the criteria should be for reporting cybersecurity intrusions? What should the threshold be for reporting incidents?</a:t>
            </a:r>
          </a:p>
          <a:p>
            <a:endParaRPr lang="en-US" dirty="0"/>
          </a:p>
        </p:txBody>
      </p:sp>
    </p:spTree>
    <p:extLst>
      <p:ext uri="{BB962C8B-B14F-4D97-AF65-F5344CB8AC3E}">
        <p14:creationId xmlns:p14="http://schemas.microsoft.com/office/powerpoint/2010/main" val="352369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1600200" y="76200"/>
            <a:ext cx="8991600" cy="67056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imes New Roman" pitchFamily="18" charset="0"/>
              <a:cs typeface="Times New Roman" pitchFamily="18" charset="0"/>
            </a:endParaRPr>
          </a:p>
        </p:txBody>
      </p:sp>
      <p:sp>
        <p:nvSpPr>
          <p:cNvPr id="3" name="Rectangle 2"/>
          <p:cNvSpPr/>
          <p:nvPr/>
        </p:nvSpPr>
        <p:spPr>
          <a:xfrm>
            <a:off x="1643063" y="119063"/>
            <a:ext cx="89154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imes New Roman" pitchFamily="18" charset="0"/>
              <a:cs typeface="Times New Roman" pitchFamily="18" charset="0"/>
            </a:endParaRPr>
          </a:p>
        </p:txBody>
      </p:sp>
      <p:sp>
        <p:nvSpPr>
          <p:cNvPr id="5" name="Rectangle 12"/>
          <p:cNvSpPr>
            <a:spLocks noChangeArrowheads="1"/>
          </p:cNvSpPr>
          <p:nvPr/>
        </p:nvSpPr>
        <p:spPr bwMode="auto">
          <a:xfrm>
            <a:off x="1938338" y="152400"/>
            <a:ext cx="8305800" cy="2135188"/>
          </a:xfrm>
          <a:prstGeom prst="rect">
            <a:avLst/>
          </a:prstGeom>
          <a:noFill/>
          <a:ln w="9525">
            <a:noFill/>
            <a:miter lim="800000"/>
            <a:headEnd/>
            <a:tailEnd/>
          </a:ln>
          <a:effectLst/>
        </p:spPr>
        <p:txBody>
          <a:bodyPr anchor="ctr">
            <a:spAutoFit/>
          </a:bodyPr>
          <a:lstStyle/>
          <a:p>
            <a:pPr algn="ctr" defTabSz="914400">
              <a:lnSpc>
                <a:spcPct val="90000"/>
              </a:lnSpc>
              <a:defRPr/>
            </a:pPr>
            <a:r>
              <a:rPr lang="en-US" sz="66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W</a:t>
            </a:r>
            <a:r>
              <a:rPr lang="en-US" sz="48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ASHINGTON </a:t>
            </a:r>
            <a:r>
              <a:rPr lang="en-US" sz="66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S</a:t>
            </a:r>
            <a:r>
              <a:rPr lang="en-US" sz="48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TATE </a:t>
            </a:r>
            <a:r>
              <a:rPr lang="en-US" sz="66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F</a:t>
            </a:r>
            <a:r>
              <a:rPr lang="en-US" sz="48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USION </a:t>
            </a:r>
            <a:r>
              <a:rPr lang="en-US" sz="66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C</a:t>
            </a:r>
            <a:r>
              <a:rPr lang="en-US" sz="48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ENTER</a:t>
            </a:r>
          </a:p>
          <a:p>
            <a:pPr algn="ctr" defTabSz="914400">
              <a:defRPr/>
            </a:pPr>
            <a:endParaRPr lang="en-US" sz="14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Text Box 11"/>
          <p:cNvSpPr txBox="1">
            <a:spLocks noChangeArrowheads="1"/>
          </p:cNvSpPr>
          <p:nvPr/>
        </p:nvSpPr>
        <p:spPr bwMode="auto">
          <a:xfrm>
            <a:off x="2166938" y="5291139"/>
            <a:ext cx="7848600" cy="1200329"/>
          </a:xfrm>
          <a:prstGeom prst="rect">
            <a:avLst/>
          </a:prstGeom>
          <a:noFill/>
          <a:ln w="9525">
            <a:noFill/>
            <a:miter lim="800000"/>
            <a:headEnd/>
            <a:tailEnd/>
          </a:ln>
          <a:effectLst/>
        </p:spPr>
        <p:txBody>
          <a:bodyPr>
            <a:spAutoFit/>
          </a:bodyPr>
          <a:lstStyle/>
          <a:p>
            <a:pPr algn="ctr" defTabSz="914400">
              <a:defRPr/>
            </a:pPr>
            <a:r>
              <a:rPr lang="en-US" sz="4000"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Cybersecurity Workshop</a:t>
            </a:r>
          </a:p>
          <a:p>
            <a:pPr algn="ctr" defTabSz="914400">
              <a:defRPr/>
            </a:pPr>
            <a:r>
              <a:rPr lang="en-US" sz="3200" dirty="0">
                <a:solidFill>
                  <a:prstClr val="black"/>
                </a:solidFill>
                <a:latin typeface="Times New Roman" pitchFamily="18" charset="0"/>
                <a:cs typeface="Times New Roman" pitchFamily="18" charset="0"/>
              </a:rPr>
              <a:t>December 7, 2017</a:t>
            </a:r>
          </a:p>
        </p:txBody>
      </p:sp>
      <p:sp>
        <p:nvSpPr>
          <p:cNvPr id="8" name="Rectangle 7"/>
          <p:cNvSpPr/>
          <p:nvPr/>
        </p:nvSpPr>
        <p:spPr>
          <a:xfrm>
            <a:off x="1600200" y="3200400"/>
            <a:ext cx="8991600" cy="609600"/>
          </a:xfrm>
          <a:prstGeom prst="rect">
            <a:avLst/>
          </a:prstGeom>
          <a:solidFill>
            <a:srgbClr val="0033C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Calibri"/>
            </a:endParaRPr>
          </a:p>
        </p:txBody>
      </p:sp>
      <p:pic>
        <p:nvPicPr>
          <p:cNvPr id="7" name="Picture 10" descr="WSFC Logo COLOR FINAL 061009"/>
          <p:cNvPicPr>
            <a:picLocks noChangeAspect="1" noChangeArrowheads="1"/>
          </p:cNvPicPr>
          <p:nvPr/>
        </p:nvPicPr>
        <p:blipFill>
          <a:blip r:embed="rId4" cstate="print"/>
          <a:srcRect/>
          <a:stretch>
            <a:fillRect/>
          </a:stretch>
        </p:blipFill>
        <p:spPr bwMode="auto">
          <a:xfrm>
            <a:off x="4072468" y="1496824"/>
            <a:ext cx="4038600" cy="3989577"/>
          </a:xfrm>
          <a:prstGeom prst="ellipse">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0" name="TextBox 19"/>
          <p:cNvSpPr txBox="1">
            <a:spLocks noChangeArrowheads="1"/>
          </p:cNvSpPr>
          <p:nvPr/>
        </p:nvSpPr>
        <p:spPr bwMode="auto">
          <a:xfrm>
            <a:off x="4267200" y="6477001"/>
            <a:ext cx="3581400" cy="276225"/>
          </a:xfrm>
          <a:prstGeom prst="rect">
            <a:avLst/>
          </a:prstGeom>
          <a:noFill/>
          <a:ln w="9525">
            <a:noFill/>
            <a:miter lim="800000"/>
            <a:headEnd/>
            <a:tailEnd/>
          </a:ln>
        </p:spPr>
        <p:txBody>
          <a:bodyPr lIns="91432" tIns="45716" rIns="91432" bIns="45716">
            <a:spAutoFit/>
          </a:bodyPr>
          <a:lstStyle/>
          <a:p>
            <a:pPr algn="ctr" defTabSz="914400" fontAlgn="base">
              <a:spcBef>
                <a:spcPct val="0"/>
              </a:spcBef>
              <a:spcAft>
                <a:spcPct val="0"/>
              </a:spcAft>
            </a:pPr>
            <a:r>
              <a:rPr lang="en-US" sz="1200" b="1" dirty="0">
                <a:solidFill>
                  <a:srgbClr val="00B050"/>
                </a:solidFill>
                <a:latin typeface="Times New Roman" pitchFamily="18" charset="0"/>
                <a:cs typeface="Times New Roman" pitchFamily="18" charset="0"/>
              </a:rPr>
              <a:t>UNCLASSIFIED</a:t>
            </a:r>
          </a:p>
        </p:txBody>
      </p:sp>
      <p:sp>
        <p:nvSpPr>
          <p:cNvPr id="11" name="TextBox 10"/>
          <p:cNvSpPr txBox="1">
            <a:spLocks noChangeArrowheads="1"/>
          </p:cNvSpPr>
          <p:nvPr/>
        </p:nvSpPr>
        <p:spPr bwMode="auto">
          <a:xfrm>
            <a:off x="4267200" y="76201"/>
            <a:ext cx="3429000" cy="276225"/>
          </a:xfrm>
          <a:prstGeom prst="rect">
            <a:avLst/>
          </a:prstGeom>
          <a:noFill/>
          <a:ln w="9525">
            <a:noFill/>
            <a:miter lim="800000"/>
            <a:headEnd/>
            <a:tailEnd/>
          </a:ln>
        </p:spPr>
        <p:txBody>
          <a:bodyPr lIns="91432" tIns="45716" rIns="91432" bIns="45716">
            <a:spAutoFit/>
          </a:bodyPr>
          <a:lstStyle/>
          <a:p>
            <a:pPr algn="ctr" defTabSz="914400" fontAlgn="base">
              <a:spcBef>
                <a:spcPct val="0"/>
              </a:spcBef>
              <a:spcAft>
                <a:spcPct val="0"/>
              </a:spcAft>
            </a:pPr>
            <a:r>
              <a:rPr lang="en-US" sz="1200" b="1" dirty="0">
                <a:solidFill>
                  <a:srgbClr val="00B050"/>
                </a:solidFill>
                <a:latin typeface="Times New Roman" pitchFamily="18" charset="0"/>
                <a:cs typeface="Times New Roman" pitchFamily="18" charset="0"/>
              </a:rPr>
              <a:t>UNCLASSIFIED</a:t>
            </a:r>
          </a:p>
        </p:txBody>
      </p:sp>
    </p:spTree>
    <p:extLst>
      <p:ext uri="{BB962C8B-B14F-4D97-AF65-F5344CB8AC3E}">
        <p14:creationId xmlns:p14="http://schemas.microsoft.com/office/powerpoint/2010/main" val="1388988273"/>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9800" y="1295401"/>
            <a:ext cx="7924800" cy="5262979"/>
          </a:xfrm>
          <a:prstGeom prst="rect">
            <a:avLst/>
          </a:prstGeom>
        </p:spPr>
        <p:txBody>
          <a:bodyPr wrap="square">
            <a:spAutoFit/>
          </a:bodyPr>
          <a:lstStyle/>
          <a:p>
            <a:pPr algn="ctr" defTabSz="914400" fontAlgn="base">
              <a:spcBef>
                <a:spcPct val="0"/>
              </a:spcBef>
              <a:spcAft>
                <a:spcPct val="0"/>
              </a:spcAft>
            </a:pPr>
            <a:r>
              <a:rPr lang="en-US" sz="2400" b="1" dirty="0">
                <a:solidFill>
                  <a:prstClr val="black"/>
                </a:solidFill>
                <a:latin typeface="Baskerville Old Face" panose="02020602080505020303" pitchFamily="18" charset="0"/>
                <a:cs typeface="Arial" charset="0"/>
              </a:rPr>
              <a:t>UNCLASSIFIED</a:t>
            </a:r>
          </a:p>
          <a:p>
            <a:pPr algn="ctr" defTabSz="914400" fontAlgn="base">
              <a:spcBef>
                <a:spcPct val="0"/>
              </a:spcBef>
              <a:spcAft>
                <a:spcPct val="0"/>
              </a:spcAft>
            </a:pPr>
            <a:r>
              <a:rPr lang="en-US" sz="2400" b="1" dirty="0">
                <a:solidFill>
                  <a:prstClr val="black"/>
                </a:solidFill>
                <a:latin typeface="Baskerville Old Face" panose="02020602080505020303" pitchFamily="18" charset="0"/>
                <a:cs typeface="Arial" charset="0"/>
              </a:rPr>
              <a:t>TLP: WHITE</a:t>
            </a:r>
          </a:p>
          <a:p>
            <a:pPr defTabSz="914400" fontAlgn="base">
              <a:spcBef>
                <a:spcPct val="0"/>
              </a:spcBef>
              <a:spcAft>
                <a:spcPct val="0"/>
              </a:spcAft>
            </a:pPr>
            <a:endParaRPr lang="en-US" sz="2400" b="1" dirty="0">
              <a:solidFill>
                <a:prstClr val="black"/>
              </a:solidFill>
              <a:latin typeface="Baskerville Old Face" panose="02020602080505020303" pitchFamily="18" charset="0"/>
              <a:cs typeface="Arial" charset="0"/>
            </a:endParaRPr>
          </a:p>
          <a:p>
            <a:pPr defTabSz="914400" fontAlgn="base">
              <a:spcBef>
                <a:spcPct val="0"/>
              </a:spcBef>
              <a:spcAft>
                <a:spcPct val="0"/>
              </a:spcAft>
            </a:pPr>
            <a:r>
              <a:rPr lang="en-US" sz="2400" b="1" dirty="0">
                <a:solidFill>
                  <a:prstClr val="black"/>
                </a:solidFill>
                <a:latin typeface="Baskerville Old Face" panose="02020602080505020303" pitchFamily="18" charset="0"/>
                <a:cs typeface="Arial" charset="0"/>
              </a:rPr>
              <a:t>(U) </a:t>
            </a:r>
            <a:r>
              <a:rPr lang="en-US" sz="2400" dirty="0">
                <a:solidFill>
                  <a:prstClr val="black"/>
                </a:solidFill>
                <a:latin typeface="Baskerville Old Face" panose="02020602080505020303" pitchFamily="18" charset="0"/>
                <a:cs typeface="Arial" charset="0"/>
              </a:rPr>
              <a:t>This information is the property of the Washington State Fusion Center and may be distributed to law enforcement officials, as well as to public and private sector stakeholders with a legitimate need-to-know.  Further dissemination to authorized recipients is permitted without prior approval.  Precautions should be taken to ensure this information is stored and/or destroyed in a manner that precludes unauthorized access.  </a:t>
            </a:r>
          </a:p>
          <a:p>
            <a:pPr defTabSz="914400" fontAlgn="base">
              <a:spcBef>
                <a:spcPct val="0"/>
              </a:spcBef>
              <a:spcAft>
                <a:spcPct val="0"/>
              </a:spcAft>
            </a:pPr>
            <a:endParaRPr lang="en-US" sz="2400" dirty="0">
              <a:solidFill>
                <a:prstClr val="black"/>
              </a:solidFill>
              <a:latin typeface="Baskerville Old Face" pitchFamily="18" charset="0"/>
              <a:cs typeface="Arial" charset="0"/>
            </a:endParaRPr>
          </a:p>
          <a:p>
            <a:pPr defTabSz="914400" fontAlgn="base">
              <a:spcBef>
                <a:spcPct val="0"/>
              </a:spcBef>
              <a:spcAft>
                <a:spcPct val="0"/>
              </a:spcAft>
            </a:pPr>
            <a:r>
              <a:rPr lang="en-US" sz="2400" b="1" dirty="0">
                <a:solidFill>
                  <a:prstClr val="black"/>
                </a:solidFill>
                <a:latin typeface="Baskerville Old Face" pitchFamily="18" charset="0"/>
                <a:cs typeface="Arial" charset="0"/>
              </a:rPr>
              <a:t>(U)  </a:t>
            </a:r>
            <a:r>
              <a:rPr lang="en-US" sz="2400" dirty="0">
                <a:solidFill>
                  <a:prstClr val="black"/>
                </a:solidFill>
                <a:latin typeface="Baskerville Old Face" pitchFamily="18" charset="0"/>
                <a:cs typeface="Arial" charset="0"/>
              </a:rPr>
              <a:t>Recipients may share TLP: WHITE information with peers and partner organizations without restriction, but not via publicly accessible channels.</a:t>
            </a:r>
          </a:p>
        </p:txBody>
      </p:sp>
      <p:sp>
        <p:nvSpPr>
          <p:cNvPr id="6" name="Title 1"/>
          <p:cNvSpPr txBox="1">
            <a:spLocks/>
          </p:cNvSpPr>
          <p:nvPr/>
        </p:nvSpPr>
        <p:spPr bwMode="auto">
          <a:xfrm>
            <a:off x="1524000" y="228600"/>
            <a:ext cx="9144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defTabSz="914400" fontAlgn="base">
              <a:spcBef>
                <a:spcPct val="0"/>
              </a:spcBef>
              <a:spcAft>
                <a:spcPct val="0"/>
              </a:spcAft>
              <a:defRPr/>
            </a:pPr>
            <a:r>
              <a:rPr lang="en-US" sz="4000" dirty="0">
                <a:solidFill>
                  <a:prstClr val="black"/>
                </a:solidFill>
                <a:latin typeface="Times New Roman" pitchFamily="18" charset="0"/>
                <a:cs typeface="Times New Roman" pitchFamily="18" charset="0"/>
              </a:rPr>
              <a:t>Classification</a:t>
            </a:r>
            <a:endParaRPr lang="en-US" sz="4000"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1661828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2200" y="2057400"/>
            <a:ext cx="3352800" cy="3416320"/>
          </a:xfrm>
          <a:prstGeom prst="rect">
            <a:avLst/>
          </a:prstGeom>
        </p:spPr>
        <p:txBody>
          <a:bodyPr wrap="square">
            <a:spAutoFit/>
          </a:bodyPr>
          <a:lstStyle/>
          <a:p>
            <a:pPr marL="457200" indent="-457200" defTabSz="914400" fontAlgn="base">
              <a:spcBef>
                <a:spcPct val="0"/>
              </a:spcBef>
              <a:spcAft>
                <a:spcPct val="0"/>
              </a:spcAft>
              <a:buFont typeface="Wingdings" panose="05000000000000000000" pitchFamily="2" charset="2"/>
              <a:buChar char="Ø"/>
            </a:pPr>
            <a:r>
              <a:rPr lang="en-US" sz="2400" dirty="0">
                <a:solidFill>
                  <a:prstClr val="black"/>
                </a:solidFill>
                <a:latin typeface="Baskerville Old Face" pitchFamily="18" charset="0"/>
                <a:cs typeface="Arial" charset="0"/>
              </a:rPr>
              <a:t>WSFC Role</a:t>
            </a:r>
          </a:p>
          <a:p>
            <a:pPr marL="457200" indent="-457200" defTabSz="914400" fontAlgn="base">
              <a:spcBef>
                <a:spcPct val="0"/>
              </a:spcBef>
              <a:spcAft>
                <a:spcPct val="0"/>
              </a:spcAft>
              <a:buFont typeface="Wingdings" panose="05000000000000000000" pitchFamily="2" charset="2"/>
              <a:buChar char="Ø"/>
            </a:pPr>
            <a:endParaRPr lang="en-US" sz="2400" dirty="0">
              <a:solidFill>
                <a:prstClr val="black"/>
              </a:solidFill>
              <a:latin typeface="Baskerville Old Face" pitchFamily="18" charset="0"/>
              <a:cs typeface="Arial" charset="0"/>
            </a:endParaRPr>
          </a:p>
          <a:p>
            <a:pPr marL="457200" indent="-457200" defTabSz="914400" fontAlgn="base">
              <a:spcBef>
                <a:spcPct val="0"/>
              </a:spcBef>
              <a:spcAft>
                <a:spcPct val="0"/>
              </a:spcAft>
              <a:buFont typeface="Wingdings" panose="05000000000000000000" pitchFamily="2" charset="2"/>
              <a:buChar char="Ø"/>
            </a:pPr>
            <a:r>
              <a:rPr lang="en-US" sz="2400" dirty="0">
                <a:solidFill>
                  <a:prstClr val="black"/>
                </a:solidFill>
                <a:latin typeface="Baskerville Old Face" pitchFamily="18" charset="0"/>
                <a:cs typeface="Arial" charset="0"/>
              </a:rPr>
              <a:t>Capabilities</a:t>
            </a:r>
          </a:p>
          <a:p>
            <a:pPr marL="457200" indent="-457200" defTabSz="914400" fontAlgn="base">
              <a:spcBef>
                <a:spcPct val="0"/>
              </a:spcBef>
              <a:spcAft>
                <a:spcPct val="0"/>
              </a:spcAft>
              <a:buFont typeface="Wingdings" panose="05000000000000000000" pitchFamily="2" charset="2"/>
              <a:buChar char="Ø"/>
            </a:pPr>
            <a:endParaRPr lang="en-US" sz="2400" dirty="0">
              <a:solidFill>
                <a:prstClr val="black"/>
              </a:solidFill>
              <a:latin typeface="Baskerville Old Face" pitchFamily="18" charset="0"/>
              <a:cs typeface="Arial" charset="0"/>
            </a:endParaRPr>
          </a:p>
          <a:p>
            <a:pPr marL="457200" indent="-457200" defTabSz="914400" fontAlgn="base">
              <a:spcBef>
                <a:spcPct val="0"/>
              </a:spcBef>
              <a:spcAft>
                <a:spcPct val="0"/>
              </a:spcAft>
              <a:buFont typeface="Wingdings" panose="05000000000000000000" pitchFamily="2" charset="2"/>
              <a:buChar char="Ø"/>
            </a:pPr>
            <a:r>
              <a:rPr lang="en-US" sz="2400" dirty="0">
                <a:solidFill>
                  <a:prstClr val="black"/>
                </a:solidFill>
                <a:latin typeface="Baskerville Old Face" pitchFamily="18" charset="0"/>
                <a:cs typeface="Arial" charset="0"/>
              </a:rPr>
              <a:t>Reporting</a:t>
            </a:r>
          </a:p>
          <a:p>
            <a:pPr marL="457200" indent="-457200" defTabSz="914400" fontAlgn="base">
              <a:spcBef>
                <a:spcPct val="0"/>
              </a:spcBef>
              <a:spcAft>
                <a:spcPct val="0"/>
              </a:spcAft>
              <a:buFont typeface="Wingdings" panose="05000000000000000000" pitchFamily="2" charset="2"/>
              <a:buChar char="Ø"/>
            </a:pPr>
            <a:endParaRPr lang="en-US" sz="2400" dirty="0">
              <a:solidFill>
                <a:prstClr val="black"/>
              </a:solidFill>
              <a:latin typeface="Baskerville Old Face" pitchFamily="18" charset="0"/>
              <a:cs typeface="Arial" charset="0"/>
            </a:endParaRPr>
          </a:p>
          <a:p>
            <a:pPr marL="457200" indent="-457200" defTabSz="914400" fontAlgn="base">
              <a:spcBef>
                <a:spcPct val="0"/>
              </a:spcBef>
              <a:spcAft>
                <a:spcPct val="0"/>
              </a:spcAft>
              <a:buFont typeface="Wingdings" panose="05000000000000000000" pitchFamily="2" charset="2"/>
              <a:buChar char="Ø"/>
            </a:pPr>
            <a:r>
              <a:rPr lang="en-US" sz="2400" dirty="0">
                <a:solidFill>
                  <a:prstClr val="black"/>
                </a:solidFill>
                <a:latin typeface="Baskerville Old Face" pitchFamily="18" charset="0"/>
                <a:cs typeface="Arial" charset="0"/>
              </a:rPr>
              <a:t>What’s Next?</a:t>
            </a:r>
          </a:p>
          <a:p>
            <a:pPr marL="457200" indent="-457200" defTabSz="914400" fontAlgn="base">
              <a:spcBef>
                <a:spcPct val="0"/>
              </a:spcBef>
              <a:spcAft>
                <a:spcPct val="0"/>
              </a:spcAft>
              <a:buFont typeface="Wingdings" panose="05000000000000000000" pitchFamily="2" charset="2"/>
              <a:buChar char="Ø"/>
            </a:pPr>
            <a:endParaRPr lang="en-US" sz="2400" dirty="0">
              <a:solidFill>
                <a:prstClr val="black"/>
              </a:solidFill>
              <a:latin typeface="Baskerville Old Face" pitchFamily="18" charset="0"/>
              <a:cs typeface="Arial" charset="0"/>
            </a:endParaRPr>
          </a:p>
          <a:p>
            <a:pPr marL="457200" indent="-457200" defTabSz="914400" fontAlgn="base">
              <a:spcBef>
                <a:spcPct val="0"/>
              </a:spcBef>
              <a:spcAft>
                <a:spcPct val="0"/>
              </a:spcAft>
              <a:buFont typeface="Wingdings" panose="05000000000000000000" pitchFamily="2" charset="2"/>
              <a:buChar char="Ø"/>
            </a:pPr>
            <a:r>
              <a:rPr lang="en-US" sz="2400" dirty="0">
                <a:solidFill>
                  <a:prstClr val="black"/>
                </a:solidFill>
                <a:latin typeface="Baskerville Old Face" pitchFamily="18" charset="0"/>
                <a:cs typeface="Arial" charset="0"/>
              </a:rPr>
              <a:t>Questions</a:t>
            </a:r>
          </a:p>
        </p:txBody>
      </p:sp>
      <p:sp>
        <p:nvSpPr>
          <p:cNvPr id="6" name="Title 1"/>
          <p:cNvSpPr txBox="1">
            <a:spLocks/>
          </p:cNvSpPr>
          <p:nvPr/>
        </p:nvSpPr>
        <p:spPr bwMode="auto">
          <a:xfrm>
            <a:off x="1524000" y="228600"/>
            <a:ext cx="9144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defTabSz="914400" fontAlgn="base">
              <a:spcBef>
                <a:spcPct val="0"/>
              </a:spcBef>
              <a:spcAft>
                <a:spcPct val="0"/>
              </a:spcAft>
              <a:defRPr/>
            </a:pPr>
            <a:r>
              <a:rPr lang="en-US" sz="4000" dirty="0">
                <a:solidFill>
                  <a:prstClr val="black"/>
                </a:solidFill>
                <a:latin typeface="Times New Roman" pitchFamily="18" charset="0"/>
                <a:cs typeface="Times New Roman" pitchFamily="18" charset="0"/>
              </a:rPr>
              <a:t>Agenda</a:t>
            </a:r>
          </a:p>
        </p:txBody>
      </p:sp>
      <p:pic>
        <p:nvPicPr>
          <p:cNvPr id="4100" name="Picture 4" descr="http://thezenith.xyz/wp-content/uploads/2016/01/img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1" y="3172884"/>
            <a:ext cx="4613275" cy="307551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hakin9.org/wp-content/uploads/2015/10/hacker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1" y="1524000"/>
            <a:ext cx="2286000" cy="159808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soopermexican.com/wp-content/uploads/2014/11/anonymous-hacker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213" r="16952"/>
          <a:stretch/>
        </p:blipFill>
        <p:spPr bwMode="auto">
          <a:xfrm>
            <a:off x="7888288" y="1524000"/>
            <a:ext cx="2286001" cy="1598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981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97395" y="2483372"/>
            <a:ext cx="2785852" cy="2721258"/>
          </a:xfrm>
          <a:prstGeom prst="rect">
            <a:avLst/>
          </a:prstGeom>
        </p:spPr>
        <p:txBody>
          <a:bodyPr wrap="square">
            <a:spAutoFit/>
          </a:bodyPr>
          <a:lstStyle/>
          <a:p>
            <a:pPr defTabSz="914400" fontAlgn="base">
              <a:lnSpc>
                <a:spcPts val="4100"/>
              </a:lnSpc>
              <a:spcBef>
                <a:spcPct val="0"/>
              </a:spcBef>
              <a:spcAft>
                <a:spcPct val="0"/>
              </a:spcAft>
            </a:pPr>
            <a:r>
              <a:rPr lang="en-US" sz="2400" dirty="0">
                <a:solidFill>
                  <a:prstClr val="black"/>
                </a:solidFill>
                <a:latin typeface="Baskerville Old Face" pitchFamily="18" charset="0"/>
                <a:cs typeface="Arial" charset="0"/>
              </a:rPr>
              <a:t>WSFC</a:t>
            </a:r>
          </a:p>
          <a:p>
            <a:pPr defTabSz="914400" fontAlgn="base">
              <a:lnSpc>
                <a:spcPts val="4100"/>
              </a:lnSpc>
              <a:spcBef>
                <a:spcPct val="0"/>
              </a:spcBef>
              <a:spcAft>
                <a:spcPct val="0"/>
              </a:spcAft>
            </a:pPr>
            <a:r>
              <a:rPr lang="en-US" sz="2400" dirty="0">
                <a:solidFill>
                  <a:prstClr val="black"/>
                </a:solidFill>
                <a:latin typeface="Baskerville Old Face" pitchFamily="18" charset="0"/>
                <a:cs typeface="Arial" charset="0"/>
              </a:rPr>
              <a:t>WSP</a:t>
            </a:r>
          </a:p>
          <a:p>
            <a:pPr defTabSz="914400" fontAlgn="base">
              <a:lnSpc>
                <a:spcPts val="4100"/>
              </a:lnSpc>
              <a:spcBef>
                <a:spcPct val="0"/>
              </a:spcBef>
              <a:spcAft>
                <a:spcPct val="0"/>
              </a:spcAft>
            </a:pPr>
            <a:r>
              <a:rPr lang="en-US" sz="2400" dirty="0">
                <a:solidFill>
                  <a:prstClr val="black"/>
                </a:solidFill>
                <a:latin typeface="Baskerville Old Face" pitchFamily="18" charset="0"/>
                <a:cs typeface="Arial" charset="0"/>
              </a:rPr>
              <a:t>WA National Guard</a:t>
            </a:r>
          </a:p>
          <a:p>
            <a:pPr defTabSz="914400" fontAlgn="base">
              <a:lnSpc>
                <a:spcPts val="4100"/>
              </a:lnSpc>
              <a:spcBef>
                <a:spcPct val="0"/>
              </a:spcBef>
              <a:spcAft>
                <a:spcPct val="0"/>
              </a:spcAft>
            </a:pPr>
            <a:r>
              <a:rPr lang="en-US" sz="2400" dirty="0">
                <a:solidFill>
                  <a:prstClr val="black"/>
                </a:solidFill>
                <a:latin typeface="Baskerville Old Face" pitchFamily="18" charset="0"/>
                <a:cs typeface="Arial" charset="0"/>
              </a:rPr>
              <a:t>FBI</a:t>
            </a:r>
          </a:p>
          <a:p>
            <a:pPr defTabSz="914400" fontAlgn="base">
              <a:lnSpc>
                <a:spcPts val="4100"/>
              </a:lnSpc>
              <a:spcBef>
                <a:spcPct val="0"/>
              </a:spcBef>
              <a:spcAft>
                <a:spcPct val="0"/>
              </a:spcAft>
            </a:pPr>
            <a:r>
              <a:rPr lang="en-US" sz="2400" dirty="0">
                <a:solidFill>
                  <a:prstClr val="black"/>
                </a:solidFill>
                <a:latin typeface="Baskerville Old Face" pitchFamily="18" charset="0"/>
                <a:cs typeface="Arial" charset="0"/>
              </a:rPr>
              <a:t>CIRCAS</a:t>
            </a:r>
          </a:p>
        </p:txBody>
      </p:sp>
      <p:sp>
        <p:nvSpPr>
          <p:cNvPr id="7" name="Rectangle 6"/>
          <p:cNvSpPr/>
          <p:nvPr/>
        </p:nvSpPr>
        <p:spPr>
          <a:xfrm>
            <a:off x="4739832" y="2483371"/>
            <a:ext cx="2597751" cy="2721258"/>
          </a:xfrm>
          <a:prstGeom prst="rect">
            <a:avLst/>
          </a:prstGeom>
        </p:spPr>
        <p:txBody>
          <a:bodyPr wrap="square">
            <a:spAutoFit/>
          </a:bodyPr>
          <a:lstStyle/>
          <a:p>
            <a:pPr defTabSz="914400" fontAlgn="base">
              <a:lnSpc>
                <a:spcPts val="4100"/>
              </a:lnSpc>
              <a:spcBef>
                <a:spcPct val="0"/>
              </a:spcBef>
              <a:spcAft>
                <a:spcPct val="0"/>
              </a:spcAft>
            </a:pPr>
            <a:r>
              <a:rPr lang="en-US" sz="2400" dirty="0">
                <a:solidFill>
                  <a:prstClr val="black"/>
                </a:solidFill>
                <a:latin typeface="Baskerville Old Face" pitchFamily="18" charset="0"/>
                <a:cs typeface="Arial" charset="0"/>
              </a:rPr>
              <a:t>DHS</a:t>
            </a:r>
          </a:p>
          <a:p>
            <a:pPr defTabSz="914400" fontAlgn="base">
              <a:lnSpc>
                <a:spcPts val="4100"/>
              </a:lnSpc>
              <a:spcBef>
                <a:spcPct val="0"/>
              </a:spcBef>
              <a:spcAft>
                <a:spcPct val="0"/>
              </a:spcAft>
            </a:pPr>
            <a:r>
              <a:rPr lang="en-US" sz="2400" dirty="0">
                <a:solidFill>
                  <a:prstClr val="black"/>
                </a:solidFill>
                <a:latin typeface="Baskerville Old Face" pitchFamily="18" charset="0"/>
                <a:cs typeface="Arial" charset="0"/>
              </a:rPr>
              <a:t>USSS</a:t>
            </a:r>
          </a:p>
          <a:p>
            <a:pPr defTabSz="914400" fontAlgn="base">
              <a:lnSpc>
                <a:spcPts val="4100"/>
              </a:lnSpc>
              <a:spcBef>
                <a:spcPct val="0"/>
              </a:spcBef>
              <a:spcAft>
                <a:spcPct val="0"/>
              </a:spcAft>
            </a:pPr>
            <a:r>
              <a:rPr lang="en-US" sz="2400" dirty="0">
                <a:solidFill>
                  <a:prstClr val="black"/>
                </a:solidFill>
                <a:latin typeface="Baskerville Old Face" pitchFamily="18" charset="0"/>
                <a:cs typeface="Arial" charset="0"/>
              </a:rPr>
              <a:t>City of Seattle</a:t>
            </a:r>
          </a:p>
          <a:p>
            <a:pPr defTabSz="914400" fontAlgn="base">
              <a:lnSpc>
                <a:spcPts val="4100"/>
              </a:lnSpc>
              <a:spcBef>
                <a:spcPct val="0"/>
              </a:spcBef>
              <a:spcAft>
                <a:spcPct val="0"/>
              </a:spcAft>
            </a:pPr>
            <a:r>
              <a:rPr lang="en-US" sz="2400" dirty="0">
                <a:solidFill>
                  <a:prstClr val="black"/>
                </a:solidFill>
                <a:latin typeface="Baskerville Old Face" pitchFamily="18" charset="0"/>
                <a:cs typeface="Arial" charset="0"/>
              </a:rPr>
              <a:t>Private Sector</a:t>
            </a:r>
          </a:p>
          <a:p>
            <a:pPr defTabSz="914400" fontAlgn="base">
              <a:lnSpc>
                <a:spcPts val="4100"/>
              </a:lnSpc>
              <a:spcBef>
                <a:spcPct val="0"/>
              </a:spcBef>
              <a:spcAft>
                <a:spcPct val="0"/>
              </a:spcAft>
            </a:pPr>
            <a:r>
              <a:rPr lang="en-US" sz="2400" dirty="0">
                <a:solidFill>
                  <a:prstClr val="black"/>
                </a:solidFill>
                <a:latin typeface="Baskerville Old Face" pitchFamily="18" charset="0"/>
                <a:cs typeface="Arial" charset="0"/>
              </a:rPr>
              <a:t>CTS</a:t>
            </a:r>
          </a:p>
        </p:txBody>
      </p:sp>
      <p:sp>
        <p:nvSpPr>
          <p:cNvPr id="8" name="Rectangle 7"/>
          <p:cNvSpPr/>
          <p:nvPr/>
        </p:nvSpPr>
        <p:spPr>
          <a:xfrm>
            <a:off x="7101944" y="2483370"/>
            <a:ext cx="3210206" cy="2721258"/>
          </a:xfrm>
          <a:prstGeom prst="rect">
            <a:avLst/>
          </a:prstGeom>
        </p:spPr>
        <p:txBody>
          <a:bodyPr wrap="square">
            <a:spAutoFit/>
          </a:bodyPr>
          <a:lstStyle/>
          <a:p>
            <a:pPr defTabSz="914400" fontAlgn="base">
              <a:lnSpc>
                <a:spcPts val="4100"/>
              </a:lnSpc>
              <a:spcBef>
                <a:spcPct val="0"/>
              </a:spcBef>
              <a:spcAft>
                <a:spcPct val="0"/>
              </a:spcAft>
            </a:pPr>
            <a:r>
              <a:rPr lang="en-US" sz="2400" dirty="0">
                <a:solidFill>
                  <a:prstClr val="black"/>
                </a:solidFill>
                <a:latin typeface="Baskerville Old Face" pitchFamily="18" charset="0"/>
                <a:cs typeface="Arial" charset="0"/>
              </a:rPr>
              <a:t>WA EMD</a:t>
            </a:r>
          </a:p>
          <a:p>
            <a:pPr defTabSz="914400" fontAlgn="base">
              <a:lnSpc>
                <a:spcPts val="4100"/>
              </a:lnSpc>
              <a:spcBef>
                <a:spcPct val="0"/>
              </a:spcBef>
              <a:spcAft>
                <a:spcPct val="0"/>
              </a:spcAft>
            </a:pPr>
            <a:r>
              <a:rPr lang="en-US" sz="2400" dirty="0" err="1">
                <a:solidFill>
                  <a:prstClr val="black"/>
                </a:solidFill>
                <a:latin typeface="Baskerville Old Face" pitchFamily="18" charset="0"/>
                <a:cs typeface="Arial" charset="0"/>
              </a:rPr>
              <a:t>Infragard</a:t>
            </a:r>
            <a:endParaRPr lang="en-US" sz="2400" dirty="0">
              <a:solidFill>
                <a:prstClr val="black"/>
              </a:solidFill>
              <a:latin typeface="Baskerville Old Face" pitchFamily="18" charset="0"/>
              <a:cs typeface="Arial" charset="0"/>
            </a:endParaRPr>
          </a:p>
          <a:p>
            <a:pPr defTabSz="914400" fontAlgn="base">
              <a:lnSpc>
                <a:spcPts val="4100"/>
              </a:lnSpc>
              <a:spcBef>
                <a:spcPct val="0"/>
              </a:spcBef>
              <a:spcAft>
                <a:spcPct val="0"/>
              </a:spcAft>
            </a:pPr>
            <a:r>
              <a:rPr lang="en-US" sz="2400" dirty="0">
                <a:solidFill>
                  <a:prstClr val="black"/>
                </a:solidFill>
                <a:latin typeface="Baskerville Old Face" pitchFamily="18" charset="0"/>
                <a:cs typeface="Arial" charset="0"/>
              </a:rPr>
              <a:t>UW</a:t>
            </a:r>
          </a:p>
          <a:p>
            <a:pPr defTabSz="914400" fontAlgn="base">
              <a:lnSpc>
                <a:spcPts val="4100"/>
              </a:lnSpc>
              <a:spcBef>
                <a:spcPct val="0"/>
              </a:spcBef>
              <a:spcAft>
                <a:spcPct val="0"/>
              </a:spcAft>
            </a:pPr>
            <a:r>
              <a:rPr lang="en-US" sz="2400" dirty="0">
                <a:solidFill>
                  <a:prstClr val="black"/>
                </a:solidFill>
                <a:latin typeface="Baskerville Old Face" pitchFamily="18" charset="0"/>
                <a:cs typeface="Arial" charset="0"/>
              </a:rPr>
              <a:t>Local and Tribal</a:t>
            </a:r>
          </a:p>
          <a:p>
            <a:pPr defTabSz="914400" fontAlgn="base">
              <a:lnSpc>
                <a:spcPts val="4100"/>
              </a:lnSpc>
              <a:spcBef>
                <a:spcPct val="0"/>
              </a:spcBef>
              <a:spcAft>
                <a:spcPct val="0"/>
              </a:spcAft>
            </a:pPr>
            <a:r>
              <a:rPr lang="en-US" sz="2400" dirty="0">
                <a:solidFill>
                  <a:prstClr val="black"/>
                </a:solidFill>
                <a:latin typeface="Baskerville Old Face" pitchFamily="18" charset="0"/>
                <a:cs typeface="Arial" charset="0"/>
              </a:rPr>
              <a:t>MS-ISAC</a:t>
            </a:r>
          </a:p>
        </p:txBody>
      </p:sp>
      <p:sp>
        <p:nvSpPr>
          <p:cNvPr id="5" name="Title 1"/>
          <p:cNvSpPr txBox="1">
            <a:spLocks/>
          </p:cNvSpPr>
          <p:nvPr/>
        </p:nvSpPr>
        <p:spPr bwMode="auto">
          <a:xfrm>
            <a:off x="1524000" y="228600"/>
            <a:ext cx="9144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defTabSz="914400" fontAlgn="base">
              <a:spcBef>
                <a:spcPct val="0"/>
              </a:spcBef>
              <a:spcAft>
                <a:spcPct val="0"/>
              </a:spcAft>
            </a:pPr>
            <a:r>
              <a:rPr lang="en-US" sz="4000" dirty="0">
                <a:solidFill>
                  <a:prstClr val="black"/>
                </a:solidFill>
                <a:latin typeface="Times New Roman" pitchFamily="18" charset="0"/>
                <a:cs typeface="Times New Roman" pitchFamily="18" charset="0"/>
              </a:rPr>
              <a:t>WA State Cyber Effort</a:t>
            </a:r>
          </a:p>
        </p:txBody>
      </p:sp>
      <p:pic>
        <p:nvPicPr>
          <p:cNvPr id="9" name="Picture 30" descr="http://ts4.mm.bing.net/th?id=HN.608036819705400995&amp;w=159&amp;h=164&amp;c=7&amp;rs=1&amp;pid=1.7"/>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047980" y="1615123"/>
            <a:ext cx="774201" cy="7985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Users\disn482\Documents\Cyber Strategy\Graphics\CIRCAS.png"/>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289780" y="4009412"/>
            <a:ext cx="835289" cy="6772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8" descr="http://ts1.mm.bing.net/th?&amp;id=HN.608055331015165538&amp;w=300&amp;h=300&amp;c=0&amp;pid=1.9&amp;rs=0&amp;p=0"/>
          <p:cNvPicPr>
            <a:picLocks noChangeAspect="1" noChangeArrowheads="1"/>
          </p:cNvPicPr>
          <p:nvPr/>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3809233" y="1923546"/>
            <a:ext cx="808768" cy="4140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EMD Logo.JPG"/>
          <p:cNvPicPr>
            <a:picLocks noChangeAspect="1"/>
          </p:cNvPicPr>
          <p:nvPr/>
        </p:nvPicPr>
        <p:blipFill>
          <a:blip r:embed="rId6" cstate="print">
            <a:lum bright="70000" contrast="-70000"/>
          </a:blip>
          <a:srcRect r="67868"/>
          <a:stretch>
            <a:fillRect/>
          </a:stretch>
        </p:blipFill>
        <p:spPr>
          <a:xfrm>
            <a:off x="5799505" y="2645949"/>
            <a:ext cx="1147536" cy="914400"/>
          </a:xfrm>
          <a:prstGeom prst="roundRect">
            <a:avLst/>
          </a:prstGeom>
        </p:spPr>
      </p:pic>
      <p:pic>
        <p:nvPicPr>
          <p:cNvPr id="13" name="Picture 12" descr="C:\Users\thomas.muehleisen\Pictures\cts.png"/>
          <p:cNvPicPr>
            <a:picLocks noChangeAspect="1" noChangeArrowheads="1"/>
          </p:cNvPicPr>
          <p:nvPr/>
        </p:nvPicPr>
        <p:blipFill>
          <a:blip r:embed="rId7" cstate="print">
            <a:lum bright="70000" contrast="-70000"/>
          </a:blip>
          <a:srcRect/>
          <a:stretch>
            <a:fillRect/>
          </a:stretch>
        </p:blipFill>
        <p:spPr bwMode="auto">
          <a:xfrm>
            <a:off x="4963309" y="5193463"/>
            <a:ext cx="1151659" cy="533400"/>
          </a:xfrm>
          <a:prstGeom prst="rect">
            <a:avLst/>
          </a:prstGeom>
          <a:noFill/>
        </p:spPr>
      </p:pic>
      <p:pic>
        <p:nvPicPr>
          <p:cNvPr id="14" name="Picture 52" descr="http://ts1.mm.bing.net/th?&amp;id=HN.608004521547860629&amp;w=305&amp;h=300&amp;c=0&amp;pid=1.9&amp;rs=0&amp;p=0"/>
          <p:cNvPicPr>
            <a:picLocks noChangeAspect="1" noChangeArrowheads="1"/>
          </p:cNvPicPr>
          <p:nvPr/>
        </p:nvPicPr>
        <p:blipFill>
          <a:blip r:embed="rId8">
            <a:lum bright="70000" contrast="-70000"/>
            <a:extLst>
              <a:ext uri="{28A0092B-C50C-407E-A947-70E740481C1C}">
                <a14:useLocalDpi xmlns:a14="http://schemas.microsoft.com/office/drawing/2010/main" val="0"/>
              </a:ext>
            </a:extLst>
          </a:blip>
          <a:srcRect/>
          <a:stretch>
            <a:fillRect/>
          </a:stretch>
        </p:blipFill>
        <p:spPr bwMode="auto">
          <a:xfrm>
            <a:off x="3102141" y="5204629"/>
            <a:ext cx="1576566" cy="3888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0" descr="http://ts1.mm.bing.net/th?&amp;id=HN.608046998781166995&amp;w=300&amp;h=300&amp;c=0&amp;pid=1.9&amp;rs=0&amp;p=0"/>
          <p:cNvPicPr>
            <a:picLocks noChangeAspect="1" noChangeArrowheads="1"/>
          </p:cNvPicPr>
          <p:nvPr/>
        </p:nvPicPr>
        <p:blipFill>
          <a:blip r:embed="rId9" cstate="print">
            <a:lum bright="70000" contrast="-70000"/>
            <a:extLst>
              <a:ext uri="{28A0092B-C50C-407E-A947-70E740481C1C}">
                <a14:useLocalDpi xmlns:a14="http://schemas.microsoft.com/office/drawing/2010/main" val="0"/>
              </a:ext>
            </a:extLst>
          </a:blip>
          <a:srcRect/>
          <a:stretch>
            <a:fillRect/>
          </a:stretch>
        </p:blipFill>
        <p:spPr bwMode="auto">
          <a:xfrm>
            <a:off x="3253346" y="2708577"/>
            <a:ext cx="637079" cy="7436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2" descr="http://ts1.mm.bing.net/th?&amp;id=HN.608005926002755053&amp;w=300&amp;h=300&amp;c=0&amp;pid=1.9&amp;rs=0&amp;p=0"/>
          <p:cNvPicPr>
            <a:picLocks noChangeAspect="1" noChangeArrowheads="1"/>
          </p:cNvPicPr>
          <p:nvPr/>
        </p:nvPicPr>
        <p:blipFill>
          <a:blip r:embed="rId10" cstate="print">
            <a:lum bright="70000" contrast="-70000"/>
            <a:extLst>
              <a:ext uri="{28A0092B-C50C-407E-A947-70E740481C1C}">
                <a14:useLocalDpi xmlns:a14="http://schemas.microsoft.com/office/drawing/2010/main" val="0"/>
              </a:ext>
            </a:extLst>
          </a:blip>
          <a:srcRect/>
          <a:stretch>
            <a:fillRect/>
          </a:stretch>
        </p:blipFill>
        <p:spPr bwMode="auto">
          <a:xfrm>
            <a:off x="9109965" y="4907627"/>
            <a:ext cx="792850" cy="5549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6" descr="http://ts1.mm.bing.net/th?&amp;id=HN.608022736501605444&amp;w=300&amp;h=300&amp;c=0&amp;pid=1.9&amp;rs=0&amp;p=0"/>
          <p:cNvPicPr>
            <a:picLocks noChangeAspect="1" noChangeArrowheads="1"/>
          </p:cNvPicPr>
          <p:nvPr/>
        </p:nvPicPr>
        <p:blipFill>
          <a:blip r:embed="rId11" cstate="print">
            <a:lum bright="70000" contrast="-70000"/>
            <a:extLst>
              <a:ext uri="{28A0092B-C50C-407E-A947-70E740481C1C}">
                <a14:useLocalDpi xmlns:a14="http://schemas.microsoft.com/office/drawing/2010/main" val="0"/>
              </a:ext>
            </a:extLst>
          </a:blip>
          <a:srcRect/>
          <a:stretch>
            <a:fillRect/>
          </a:stretch>
        </p:blipFill>
        <p:spPr bwMode="auto">
          <a:xfrm>
            <a:off x="9159236" y="1692287"/>
            <a:ext cx="863896" cy="86389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4" descr="http://ts1.mm.bing.net/th?&amp;id=HN.608045409641890435&amp;w=300&amp;h=300&amp;c=0&amp;pid=1.9&amp;rs=0&amp;p=0"/>
          <p:cNvPicPr>
            <a:picLocks noChangeAspect="1" noChangeArrowheads="1"/>
          </p:cNvPicPr>
          <p:nvPr/>
        </p:nvPicPr>
        <p:blipFill>
          <a:blip r:embed="rId12">
            <a:lum bright="70000" contrast="-70000"/>
            <a:extLst>
              <a:ext uri="{28A0092B-C50C-407E-A947-70E740481C1C}">
                <a14:useLocalDpi xmlns:a14="http://schemas.microsoft.com/office/drawing/2010/main" val="0"/>
              </a:ext>
            </a:extLst>
          </a:blip>
          <a:srcRect/>
          <a:stretch>
            <a:fillRect/>
          </a:stretch>
        </p:blipFill>
        <p:spPr bwMode="auto">
          <a:xfrm>
            <a:off x="8613446" y="2527871"/>
            <a:ext cx="1507011" cy="61285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6" descr="http://ts1.mm.bing.net/th?&amp;id=HN.607999028290455095&amp;w=309&amp;h=300&amp;c=0&amp;pid=1.9&amp;rs=0&amp;p=0"/>
          <p:cNvPicPr>
            <a:picLocks noChangeAspect="1" noChangeArrowheads="1"/>
          </p:cNvPicPr>
          <p:nvPr/>
        </p:nvPicPr>
        <p:blipFill>
          <a:blip r:embed="rId13" cstate="print">
            <a:lum bright="70000" contrast="-70000"/>
            <a:extLst>
              <a:ext uri="{28A0092B-C50C-407E-A947-70E740481C1C}">
                <a14:useLocalDpi xmlns:a14="http://schemas.microsoft.com/office/drawing/2010/main" val="0"/>
              </a:ext>
            </a:extLst>
          </a:blip>
          <a:srcRect/>
          <a:stretch>
            <a:fillRect/>
          </a:stretch>
        </p:blipFill>
        <p:spPr bwMode="auto">
          <a:xfrm>
            <a:off x="9134363" y="3746537"/>
            <a:ext cx="888503" cy="50348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14">
            <a:lum bright="70000" contrast="-70000"/>
            <a:extLst>
              <a:ext uri="{28A0092B-C50C-407E-A947-70E740481C1C}">
                <a14:useLocalDpi xmlns:a14="http://schemas.microsoft.com/office/drawing/2010/main" val="0"/>
              </a:ext>
            </a:extLst>
          </a:blip>
          <a:srcRect/>
          <a:stretch>
            <a:fillRect/>
          </a:stretch>
        </p:blipFill>
        <p:spPr bwMode="auto">
          <a:xfrm>
            <a:off x="7237037" y="1696161"/>
            <a:ext cx="857370" cy="828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13" descr="C:\Users\thomas.muehleisen\Pictures\Port%20of%20Seattle_LOGO_RGB.jpg"/>
          <p:cNvPicPr>
            <a:picLocks noChangeAspect="1" noChangeArrowheads="1"/>
          </p:cNvPicPr>
          <p:nvPr/>
        </p:nvPicPr>
        <p:blipFill>
          <a:blip r:embed="rId15" cstate="print">
            <a:lum bright="70000" contrast="-70000"/>
          </a:blip>
          <a:srcRect l="10920" t="19617" r="10656" b="18888"/>
          <a:stretch>
            <a:fillRect/>
          </a:stretch>
        </p:blipFill>
        <p:spPr bwMode="auto">
          <a:xfrm>
            <a:off x="9420565" y="6099744"/>
            <a:ext cx="685800" cy="303835"/>
          </a:xfrm>
          <a:prstGeom prst="rect">
            <a:avLst/>
          </a:prstGeom>
          <a:noFill/>
        </p:spPr>
      </p:pic>
      <p:pic>
        <p:nvPicPr>
          <p:cNvPr id="22" name="Picture 10" descr="C:\Users\thomas.muehleisen\Pictures\uw.png"/>
          <p:cNvPicPr>
            <a:picLocks noChangeAspect="1" noChangeArrowheads="1"/>
          </p:cNvPicPr>
          <p:nvPr/>
        </p:nvPicPr>
        <p:blipFill>
          <a:blip r:embed="rId16" cstate="print">
            <a:lum bright="70000" contrast="-70000"/>
          </a:blip>
          <a:srcRect/>
          <a:stretch>
            <a:fillRect/>
          </a:stretch>
        </p:blipFill>
        <p:spPr bwMode="auto">
          <a:xfrm>
            <a:off x="6073670" y="6018860"/>
            <a:ext cx="794302" cy="533400"/>
          </a:xfrm>
          <a:prstGeom prst="rect">
            <a:avLst/>
          </a:prstGeom>
          <a:noFill/>
        </p:spPr>
      </p:pic>
      <p:pic>
        <p:nvPicPr>
          <p:cNvPr id="23" name="Picture 34" descr="http://ts1.mm.bing.net/th?&amp;id=HN.608019171686220671&amp;w=300&amp;h=300&amp;c=0&amp;pid=1.9&amp;rs=0&amp;p=0"/>
          <p:cNvPicPr>
            <a:picLocks noChangeAspect="1" noChangeArrowheads="1"/>
          </p:cNvPicPr>
          <p:nvPr/>
        </p:nvPicPr>
        <p:blipFill>
          <a:blip r:embed="rId17" cstate="print">
            <a:lum bright="70000" contrast="-70000"/>
            <a:extLst>
              <a:ext uri="{28A0092B-C50C-407E-A947-70E740481C1C}">
                <a14:useLocalDpi xmlns:a14="http://schemas.microsoft.com/office/drawing/2010/main" val="0"/>
              </a:ext>
            </a:extLst>
          </a:blip>
          <a:srcRect/>
          <a:stretch>
            <a:fillRect/>
          </a:stretch>
        </p:blipFill>
        <p:spPr bwMode="auto">
          <a:xfrm>
            <a:off x="4057251" y="5964503"/>
            <a:ext cx="519745" cy="57431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2" descr="http://www.rosswelborn.com/wp-content/uploads/2011/07/Pierce-County-WA.jpg"/>
          <p:cNvPicPr>
            <a:picLocks noChangeAspect="1" noChangeArrowheads="1"/>
          </p:cNvPicPr>
          <p:nvPr/>
        </p:nvPicPr>
        <p:blipFill>
          <a:blip r:embed="rId18" cstate="print">
            <a:lum bright="70000" contrast="-70000"/>
            <a:extLst>
              <a:ext uri="{28A0092B-C50C-407E-A947-70E740481C1C}">
                <a14:useLocalDpi xmlns:a14="http://schemas.microsoft.com/office/drawing/2010/main" val="0"/>
              </a:ext>
            </a:extLst>
          </a:blip>
          <a:srcRect/>
          <a:stretch>
            <a:fillRect/>
          </a:stretch>
        </p:blipFill>
        <p:spPr bwMode="auto">
          <a:xfrm>
            <a:off x="6792138" y="5077971"/>
            <a:ext cx="889801" cy="6673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0" descr="http://ts1.mm.bing.net/th?&amp;id=HN.608009628270003830&amp;w=300&amp;h=300&amp;c=0&amp;pid=1.9&amp;rs=0&amp;p=0"/>
          <p:cNvPicPr>
            <a:picLocks noChangeAspect="1" noChangeArrowheads="1"/>
          </p:cNvPicPr>
          <p:nvPr/>
        </p:nvPicPr>
        <p:blipFill>
          <a:blip r:embed="rId19" cstate="print">
            <a:lum bright="70000" contrast="-70000"/>
            <a:extLst>
              <a:ext uri="{28A0092B-C50C-407E-A947-70E740481C1C}">
                <a14:useLocalDpi xmlns:a14="http://schemas.microsoft.com/office/drawing/2010/main" val="0"/>
              </a:ext>
            </a:extLst>
          </a:blip>
          <a:srcRect/>
          <a:stretch>
            <a:fillRect/>
          </a:stretch>
        </p:blipFill>
        <p:spPr bwMode="auto">
          <a:xfrm>
            <a:off x="8077201" y="5707651"/>
            <a:ext cx="683088" cy="5328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8" descr="http://ts2.mm.bing.net/th?id=HN.607993985998522898&amp;w=211&amp;h=163&amp;c=7&amp;rs=1&amp;pid=1.7"/>
          <p:cNvPicPr>
            <a:picLocks noChangeAspect="1" noChangeArrowheads="1"/>
          </p:cNvPicPr>
          <p:nvPr/>
        </p:nvPicPr>
        <p:blipFill>
          <a:blip r:embed="rId20" cstate="print">
            <a:lum bright="70000" contrast="-70000"/>
            <a:extLst>
              <a:ext uri="{28A0092B-C50C-407E-A947-70E740481C1C}">
                <a14:useLocalDpi xmlns:a14="http://schemas.microsoft.com/office/drawing/2010/main" val="0"/>
              </a:ext>
            </a:extLst>
          </a:blip>
          <a:srcRect/>
          <a:stretch>
            <a:fillRect/>
          </a:stretch>
        </p:blipFill>
        <p:spPr bwMode="auto">
          <a:xfrm>
            <a:off x="1964738" y="5752457"/>
            <a:ext cx="857443" cy="66238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21" cstate="print">
            <a:lum bright="70000" contrast="-70000"/>
            <a:extLst>
              <a:ext uri="{28A0092B-C50C-407E-A947-70E740481C1C}">
                <a14:useLocalDpi xmlns:a14="http://schemas.microsoft.com/office/drawing/2010/main" val="0"/>
              </a:ext>
            </a:extLst>
          </a:blip>
          <a:stretch>
            <a:fillRect/>
          </a:stretch>
        </p:blipFill>
        <p:spPr>
          <a:xfrm>
            <a:off x="5605055" y="1838420"/>
            <a:ext cx="768219" cy="765335"/>
          </a:xfrm>
          <a:prstGeom prst="rect">
            <a:avLst/>
          </a:prstGeom>
        </p:spPr>
      </p:pic>
      <p:sp>
        <p:nvSpPr>
          <p:cNvPr id="6" name="TextBox 5"/>
          <p:cNvSpPr txBox="1"/>
          <p:nvPr/>
        </p:nvSpPr>
        <p:spPr>
          <a:xfrm>
            <a:off x="2168436" y="1190177"/>
            <a:ext cx="7854696" cy="618118"/>
          </a:xfrm>
          <a:prstGeom prst="rect">
            <a:avLst/>
          </a:prstGeom>
          <a:noFill/>
        </p:spPr>
        <p:txBody>
          <a:bodyPr wrap="square" rtlCol="0">
            <a:spAutoFit/>
          </a:bodyPr>
          <a:lstStyle/>
          <a:p>
            <a:pPr algn="ctr" defTabSz="914400" fontAlgn="base">
              <a:lnSpc>
                <a:spcPts val="4100"/>
              </a:lnSpc>
              <a:spcBef>
                <a:spcPct val="0"/>
              </a:spcBef>
              <a:spcAft>
                <a:spcPct val="0"/>
              </a:spcAft>
            </a:pPr>
            <a:r>
              <a:rPr lang="en-US" sz="3200" dirty="0">
                <a:solidFill>
                  <a:prstClr val="black"/>
                </a:solidFill>
                <a:latin typeface="Baskerville Old Face" pitchFamily="18" charset="0"/>
                <a:cs typeface="Arial" charset="0"/>
              </a:rPr>
              <a:t>Statewide Integration and Collaboration</a:t>
            </a:r>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2614341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9800" y="1295400"/>
            <a:ext cx="7924800" cy="5016758"/>
          </a:xfrm>
          <a:prstGeom prst="rect">
            <a:avLst/>
          </a:prstGeom>
        </p:spPr>
        <p:txBody>
          <a:bodyPr wrap="square">
            <a:spAutoFit/>
          </a:bodyPr>
          <a:lstStyle/>
          <a:p>
            <a:pPr marL="457200" indent="-457200" defTabSz="914400" fontAlgn="base">
              <a:spcBef>
                <a:spcPct val="0"/>
              </a:spcBef>
              <a:spcAft>
                <a:spcPct val="0"/>
              </a:spcAft>
              <a:buFont typeface="Wingdings" panose="05000000000000000000" pitchFamily="2" charset="2"/>
              <a:buChar char="Ø"/>
            </a:pPr>
            <a:r>
              <a:rPr lang="en-US" sz="3200" dirty="0">
                <a:solidFill>
                  <a:prstClr val="black"/>
                </a:solidFill>
                <a:latin typeface="Baskerville Old Face" pitchFamily="18" charset="0"/>
                <a:cs typeface="Arial" charset="0"/>
              </a:rPr>
              <a:t>Past Capabilities</a:t>
            </a:r>
          </a:p>
          <a:p>
            <a:pPr marL="914400" indent="-457200" defTabSz="914400" fontAlgn="base">
              <a:spcBef>
                <a:spcPct val="0"/>
              </a:spcBef>
              <a:spcAft>
                <a:spcPct val="0"/>
              </a:spcAft>
              <a:buFont typeface="Arial" panose="020B0604020202020204" pitchFamily="34" charset="0"/>
              <a:buChar char="•"/>
            </a:pPr>
            <a:r>
              <a:rPr lang="en-US" sz="3200" dirty="0">
                <a:solidFill>
                  <a:prstClr val="black"/>
                </a:solidFill>
                <a:latin typeface="Baskerville Old Face" pitchFamily="18" charset="0"/>
                <a:cs typeface="Arial" charset="0"/>
              </a:rPr>
              <a:t>Technical</a:t>
            </a:r>
          </a:p>
          <a:p>
            <a:pPr marL="1371600" lvl="1" indent="-457200" defTabSz="914400" fontAlgn="base">
              <a:spcBef>
                <a:spcPct val="0"/>
              </a:spcBef>
              <a:spcAft>
                <a:spcPct val="0"/>
              </a:spcAft>
              <a:buFont typeface="Arial" panose="020B0604020202020204" pitchFamily="34" charset="0"/>
              <a:buChar char="•"/>
            </a:pPr>
            <a:r>
              <a:rPr lang="en-US" sz="3200" dirty="0">
                <a:solidFill>
                  <a:prstClr val="black"/>
                </a:solidFill>
                <a:latin typeface="Baskerville Old Face" pitchFamily="18" charset="0"/>
                <a:cs typeface="Arial" charset="0"/>
              </a:rPr>
              <a:t>Block lists, IP analysis, review logs, etc.</a:t>
            </a:r>
          </a:p>
          <a:p>
            <a:pPr marL="914400" indent="-457200" defTabSz="914400" fontAlgn="base">
              <a:spcBef>
                <a:spcPct val="0"/>
              </a:spcBef>
              <a:spcAft>
                <a:spcPct val="0"/>
              </a:spcAft>
              <a:buFont typeface="Arial" panose="020B0604020202020204" pitchFamily="34" charset="0"/>
              <a:buChar char="•"/>
            </a:pPr>
            <a:r>
              <a:rPr lang="en-US" sz="3200" dirty="0">
                <a:solidFill>
                  <a:prstClr val="black"/>
                </a:solidFill>
                <a:latin typeface="Baskerville Old Face" pitchFamily="18" charset="0"/>
                <a:cs typeface="Arial" charset="0"/>
              </a:rPr>
              <a:t>Analytical</a:t>
            </a:r>
          </a:p>
          <a:p>
            <a:pPr marL="1371600" lvl="1" indent="-457200" defTabSz="914400" fontAlgn="base">
              <a:spcBef>
                <a:spcPct val="0"/>
              </a:spcBef>
              <a:spcAft>
                <a:spcPct val="0"/>
              </a:spcAft>
              <a:buFont typeface="Arial" panose="020B0604020202020204" pitchFamily="34" charset="0"/>
              <a:buChar char="•"/>
            </a:pPr>
            <a:r>
              <a:rPr lang="en-US" sz="3200" dirty="0">
                <a:solidFill>
                  <a:prstClr val="black"/>
                </a:solidFill>
                <a:latin typeface="Baskerville Old Face" pitchFamily="18" charset="0"/>
                <a:cs typeface="Arial" charset="0"/>
              </a:rPr>
              <a:t>Threat actors, techniques, products</a:t>
            </a:r>
          </a:p>
          <a:p>
            <a:pPr marL="914400" lvl="1" defTabSz="914400" fontAlgn="base">
              <a:spcBef>
                <a:spcPct val="0"/>
              </a:spcBef>
              <a:spcAft>
                <a:spcPct val="0"/>
              </a:spcAft>
            </a:pPr>
            <a:endParaRPr lang="en-US" sz="3200" dirty="0">
              <a:solidFill>
                <a:prstClr val="black"/>
              </a:solidFill>
              <a:latin typeface="Baskerville Old Face" pitchFamily="18" charset="0"/>
              <a:cs typeface="Arial" charset="0"/>
            </a:endParaRPr>
          </a:p>
          <a:p>
            <a:pPr lvl="1" indent="-457200" defTabSz="914400" fontAlgn="base">
              <a:spcBef>
                <a:spcPct val="0"/>
              </a:spcBef>
              <a:spcAft>
                <a:spcPct val="0"/>
              </a:spcAft>
              <a:buFont typeface="Wingdings" panose="05000000000000000000" pitchFamily="2" charset="2"/>
              <a:buChar char="Ø"/>
            </a:pPr>
            <a:r>
              <a:rPr lang="en-US" sz="3200" dirty="0">
                <a:solidFill>
                  <a:prstClr val="black"/>
                </a:solidFill>
                <a:latin typeface="Baskerville Old Face" pitchFamily="18" charset="0"/>
                <a:cs typeface="Arial" charset="0"/>
              </a:rPr>
              <a:t>Full-time Cyber Intelligence Analyst</a:t>
            </a:r>
          </a:p>
          <a:p>
            <a:pPr marL="914400" lvl="1" indent="-457200" defTabSz="914400" fontAlgn="base">
              <a:spcBef>
                <a:spcPct val="0"/>
              </a:spcBef>
              <a:spcAft>
                <a:spcPct val="0"/>
              </a:spcAft>
              <a:buFont typeface="Arial" panose="020B0604020202020204" pitchFamily="34" charset="0"/>
              <a:buChar char="•"/>
            </a:pPr>
            <a:r>
              <a:rPr lang="en-US" sz="3200" dirty="0">
                <a:solidFill>
                  <a:prstClr val="black"/>
                </a:solidFill>
                <a:latin typeface="Baskerville Old Face" pitchFamily="18" charset="0"/>
                <a:cs typeface="Arial" charset="0"/>
              </a:rPr>
              <a:t>Stakeholder Support/Outreach</a:t>
            </a:r>
          </a:p>
          <a:p>
            <a:pPr marL="914400" lvl="1" indent="-457200" defTabSz="914400" fontAlgn="base">
              <a:spcBef>
                <a:spcPct val="0"/>
              </a:spcBef>
              <a:spcAft>
                <a:spcPct val="0"/>
              </a:spcAft>
              <a:buFont typeface="Arial" panose="020B0604020202020204" pitchFamily="34" charset="0"/>
              <a:buChar char="•"/>
            </a:pPr>
            <a:r>
              <a:rPr lang="en-US" sz="3200" dirty="0">
                <a:solidFill>
                  <a:prstClr val="black"/>
                </a:solidFill>
                <a:latin typeface="Baskerville Old Face" pitchFamily="18" charset="0"/>
                <a:cs typeface="Arial" charset="0"/>
              </a:rPr>
              <a:t>Malicious website list</a:t>
            </a:r>
          </a:p>
          <a:p>
            <a:pPr marL="914400" lvl="1" indent="-457200" defTabSz="914400" fontAlgn="base">
              <a:spcBef>
                <a:spcPct val="0"/>
              </a:spcBef>
              <a:spcAft>
                <a:spcPct val="0"/>
              </a:spcAft>
              <a:buFont typeface="Arial" panose="020B0604020202020204" pitchFamily="34" charset="0"/>
              <a:buChar char="•"/>
            </a:pPr>
            <a:r>
              <a:rPr lang="en-US" sz="3200" dirty="0">
                <a:solidFill>
                  <a:prstClr val="black"/>
                </a:solidFill>
                <a:latin typeface="Baskerville Old Face" pitchFamily="18" charset="0"/>
                <a:cs typeface="Arial" charset="0"/>
              </a:rPr>
              <a:t>Monitor PRISEM</a:t>
            </a:r>
          </a:p>
        </p:txBody>
      </p:sp>
      <p:sp>
        <p:nvSpPr>
          <p:cNvPr id="6" name="Title 1"/>
          <p:cNvSpPr txBox="1">
            <a:spLocks/>
          </p:cNvSpPr>
          <p:nvPr/>
        </p:nvSpPr>
        <p:spPr bwMode="auto">
          <a:xfrm>
            <a:off x="1524000" y="228600"/>
            <a:ext cx="9144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defTabSz="914400" fontAlgn="base">
              <a:spcBef>
                <a:spcPct val="0"/>
              </a:spcBef>
              <a:spcAft>
                <a:spcPct val="0"/>
              </a:spcAft>
              <a:defRPr/>
            </a:pPr>
            <a:r>
              <a:rPr lang="en-US" sz="4000" dirty="0">
                <a:solidFill>
                  <a:prstClr val="black"/>
                </a:solidFill>
                <a:latin typeface="Times New Roman" pitchFamily="18" charset="0"/>
                <a:cs typeface="Times New Roman" pitchFamily="18" charset="0"/>
              </a:rPr>
              <a:t>WSFC Role</a:t>
            </a:r>
          </a:p>
        </p:txBody>
      </p:sp>
    </p:spTree>
    <p:extLst>
      <p:ext uri="{BB962C8B-B14F-4D97-AF65-F5344CB8AC3E}">
        <p14:creationId xmlns:p14="http://schemas.microsoft.com/office/powerpoint/2010/main" val="2812031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05000" y="3125212"/>
            <a:ext cx="8153400" cy="3539430"/>
          </a:xfrm>
          <a:prstGeom prst="rect">
            <a:avLst/>
          </a:prstGeom>
        </p:spPr>
        <p:txBody>
          <a:bodyPr wrap="square">
            <a:spAutoFit/>
          </a:bodyPr>
          <a:lstStyle/>
          <a:p>
            <a:pPr defTabSz="914400" fontAlgn="base">
              <a:spcBef>
                <a:spcPct val="0"/>
              </a:spcBef>
              <a:spcAft>
                <a:spcPct val="0"/>
              </a:spcAft>
            </a:pPr>
            <a:r>
              <a:rPr lang="en-US" sz="3200" dirty="0">
                <a:solidFill>
                  <a:prstClr val="black"/>
                </a:solidFill>
                <a:latin typeface="Baskerville Old Face" pitchFamily="18" charset="0"/>
                <a:cs typeface="Arial" charset="0"/>
              </a:rPr>
              <a:t>PRISEM was a unique DHS-funded community service, which aggregated and processed cyber-security logs and event data, provided correlated alerts, and extended cyber situational awareness across the greater Puget Sound region.</a:t>
            </a:r>
          </a:p>
          <a:p>
            <a:pPr defTabSz="914400" fontAlgn="base">
              <a:spcBef>
                <a:spcPct val="0"/>
              </a:spcBef>
              <a:spcAft>
                <a:spcPct val="0"/>
              </a:spcAft>
            </a:pPr>
            <a:r>
              <a:rPr lang="en-US" sz="3200" dirty="0">
                <a:solidFill>
                  <a:prstClr val="black"/>
                </a:solidFill>
                <a:latin typeface="Baskerville Old Face" pitchFamily="18" charset="0"/>
                <a:cs typeface="Arial" charset="0"/>
              </a:rPr>
              <a:t>At the time, it was the only such system in the United States.</a:t>
            </a:r>
          </a:p>
        </p:txBody>
      </p:sp>
      <p:sp>
        <p:nvSpPr>
          <p:cNvPr id="5" name="Rectangle 4"/>
          <p:cNvSpPr/>
          <p:nvPr/>
        </p:nvSpPr>
        <p:spPr>
          <a:xfrm>
            <a:off x="1537855" y="1309634"/>
            <a:ext cx="5486400" cy="1077218"/>
          </a:xfrm>
          <a:prstGeom prst="rect">
            <a:avLst/>
          </a:prstGeom>
        </p:spPr>
        <p:txBody>
          <a:bodyPr wrap="square">
            <a:spAutoFit/>
          </a:bodyPr>
          <a:lstStyle/>
          <a:p>
            <a:pPr algn="ctr" defTabSz="914400" fontAlgn="base">
              <a:spcBef>
                <a:spcPct val="0"/>
              </a:spcBef>
              <a:spcAft>
                <a:spcPct val="0"/>
              </a:spcAft>
            </a:pPr>
            <a:r>
              <a:rPr lang="en-US" sz="3200" b="1" dirty="0">
                <a:solidFill>
                  <a:prstClr val="black"/>
                </a:solidFill>
                <a:latin typeface="Baskerville Old Face" pitchFamily="18" charset="0"/>
                <a:cs typeface="Arial" charset="0"/>
              </a:rPr>
              <a:t>Public Regional Information</a:t>
            </a:r>
          </a:p>
          <a:p>
            <a:pPr algn="ctr" defTabSz="914400" fontAlgn="base">
              <a:spcBef>
                <a:spcPct val="0"/>
              </a:spcBef>
              <a:spcAft>
                <a:spcPct val="0"/>
              </a:spcAft>
            </a:pPr>
            <a:r>
              <a:rPr lang="en-US" sz="3200" b="1" dirty="0">
                <a:solidFill>
                  <a:prstClr val="black"/>
                </a:solidFill>
                <a:latin typeface="Baskerville Old Face" pitchFamily="18" charset="0"/>
                <a:cs typeface="Arial" charset="0"/>
              </a:rPr>
              <a:t>Security Event Management </a:t>
            </a:r>
          </a:p>
        </p:txBody>
      </p:sp>
      <p:sp>
        <p:nvSpPr>
          <p:cNvPr id="6" name="Title 1"/>
          <p:cNvSpPr txBox="1">
            <a:spLocks/>
          </p:cNvSpPr>
          <p:nvPr/>
        </p:nvSpPr>
        <p:spPr bwMode="auto">
          <a:xfrm>
            <a:off x="1524000" y="228600"/>
            <a:ext cx="9144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defTabSz="914400" fontAlgn="base">
              <a:spcBef>
                <a:spcPct val="0"/>
              </a:spcBef>
              <a:spcAft>
                <a:spcPct val="0"/>
              </a:spcAft>
              <a:defRPr/>
            </a:pPr>
            <a:r>
              <a:rPr lang="en-US" sz="4000" dirty="0">
                <a:solidFill>
                  <a:prstClr val="black"/>
                </a:solidFill>
                <a:latin typeface="Times New Roman" pitchFamily="18" charset="0"/>
                <a:cs typeface="Times New Roman" pitchFamily="18" charset="0"/>
              </a:rPr>
              <a:t>PRISEM</a:t>
            </a:r>
          </a:p>
        </p:txBody>
      </p:sp>
      <p:pic>
        <p:nvPicPr>
          <p:cNvPr id="7" name="Picture 6"/>
          <p:cNvPicPr>
            <a:picLocks noChangeAspect="1"/>
          </p:cNvPicPr>
          <p:nvPr/>
        </p:nvPicPr>
        <p:blipFill>
          <a:blip r:embed="rId3" cstate="print"/>
          <a:stretch>
            <a:fillRect/>
          </a:stretch>
        </p:blipFill>
        <p:spPr>
          <a:xfrm>
            <a:off x="7010400" y="1484376"/>
            <a:ext cx="3200400" cy="1380684"/>
          </a:xfrm>
          <a:prstGeom prst="rect">
            <a:avLst/>
          </a:prstGeom>
        </p:spPr>
      </p:pic>
    </p:spTree>
    <p:extLst>
      <p:ext uri="{BB962C8B-B14F-4D97-AF65-F5344CB8AC3E}">
        <p14:creationId xmlns:p14="http://schemas.microsoft.com/office/powerpoint/2010/main" val="618418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371344" y="210312"/>
            <a:ext cx="8287512"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defTabSz="914400" fontAlgn="base">
              <a:spcBef>
                <a:spcPct val="0"/>
              </a:spcBef>
              <a:spcAft>
                <a:spcPct val="0"/>
              </a:spcAft>
            </a:pPr>
            <a:r>
              <a:rPr lang="en-US" sz="4000" dirty="0">
                <a:solidFill>
                  <a:prstClr val="black"/>
                </a:solidFill>
                <a:latin typeface="Times New Roman" pitchFamily="18" charset="0"/>
                <a:cs typeface="Times New Roman" pitchFamily="18" charset="0"/>
              </a:rPr>
              <a:t>Who Shared Data with PRISEM?</a:t>
            </a:r>
          </a:p>
        </p:txBody>
      </p:sp>
      <p:sp>
        <p:nvSpPr>
          <p:cNvPr id="5" name="TextBox 4"/>
          <p:cNvSpPr txBox="1"/>
          <p:nvPr/>
        </p:nvSpPr>
        <p:spPr>
          <a:xfrm>
            <a:off x="1752600" y="1295401"/>
            <a:ext cx="8763000" cy="4516621"/>
          </a:xfrm>
          <a:prstGeom prst="rect">
            <a:avLst/>
          </a:prstGeom>
          <a:noFill/>
        </p:spPr>
        <p:txBody>
          <a:bodyPr wrap="square" rtlCol="0">
            <a:spAutoFit/>
          </a:bodyPr>
          <a:lstStyle/>
          <a:p>
            <a:pPr defTabSz="866775" fontAlgn="base">
              <a:spcBef>
                <a:spcPct val="0"/>
              </a:spcBef>
              <a:spcAft>
                <a:spcPct val="0"/>
              </a:spcAft>
            </a:pPr>
            <a:r>
              <a:rPr lang="en-US" sz="2400" u="sng" dirty="0">
                <a:solidFill>
                  <a:prstClr val="black"/>
                </a:solidFill>
                <a:latin typeface="Baskerville Old Face" panose="02020602080505020303" pitchFamily="18" charset="0"/>
                <a:cs typeface="Arial" charset="0"/>
              </a:rPr>
              <a:t>CITIES</a:t>
            </a:r>
            <a:r>
              <a:rPr lang="en-US" sz="2400" dirty="0">
                <a:solidFill>
                  <a:prstClr val="black"/>
                </a:solidFill>
                <a:latin typeface="Baskerville Old Face" panose="02020602080505020303" pitchFamily="18" charset="0"/>
                <a:cs typeface="Arial" charset="0"/>
              </a:rPr>
              <a:t>		     </a:t>
            </a:r>
            <a:r>
              <a:rPr lang="en-US" sz="2400" u="sng" dirty="0">
                <a:solidFill>
                  <a:prstClr val="black"/>
                </a:solidFill>
                <a:latin typeface="Baskerville Old Face" panose="02020602080505020303" pitchFamily="18" charset="0"/>
                <a:cs typeface="Arial" charset="0"/>
              </a:rPr>
              <a:t>COUNTIES</a:t>
            </a:r>
            <a:r>
              <a:rPr lang="en-US" sz="2400" dirty="0">
                <a:solidFill>
                  <a:prstClr val="black"/>
                </a:solidFill>
                <a:latin typeface="Baskerville Old Face" panose="02020602080505020303" pitchFamily="18" charset="0"/>
                <a:cs typeface="Arial" charset="0"/>
              </a:rPr>
              <a:t>		</a:t>
            </a:r>
            <a:r>
              <a:rPr lang="en-US" sz="2400" u="sng" dirty="0">
                <a:solidFill>
                  <a:prstClr val="black"/>
                </a:solidFill>
                <a:latin typeface="Baskerville Old Face" panose="02020602080505020303" pitchFamily="18" charset="0"/>
                <a:cs typeface="Arial" charset="0"/>
              </a:rPr>
              <a:t>PORTS</a:t>
            </a:r>
          </a:p>
          <a:p>
            <a:pPr defTabSz="914400" fontAlgn="base">
              <a:spcBef>
                <a:spcPct val="0"/>
              </a:spcBef>
              <a:spcAft>
                <a:spcPct val="0"/>
              </a:spcAft>
            </a:pPr>
            <a:endParaRPr lang="en-US" sz="1200" u="sng" dirty="0">
              <a:solidFill>
                <a:prstClr val="black"/>
              </a:solidFill>
              <a:latin typeface="Baskerville Old Face" panose="02020602080505020303" pitchFamily="18" charset="0"/>
              <a:cs typeface="Arial" charset="0"/>
            </a:endParaRPr>
          </a:p>
          <a:p>
            <a:pPr defTabSz="866775" fontAlgn="base">
              <a:lnSpc>
                <a:spcPts val="3100"/>
              </a:lnSpc>
              <a:spcBef>
                <a:spcPct val="0"/>
              </a:spcBef>
              <a:spcAft>
                <a:spcPct val="0"/>
              </a:spcAft>
            </a:pPr>
            <a:r>
              <a:rPr lang="en-US" sz="2400" dirty="0">
                <a:solidFill>
                  <a:prstClr val="black"/>
                </a:solidFill>
                <a:latin typeface="Baskerville Old Face" panose="02020602080505020303" pitchFamily="18" charset="0"/>
                <a:cs typeface="Arial" charset="0"/>
              </a:rPr>
              <a:t>City of Seattle		     Kitsap County		Port of Seattle</a:t>
            </a:r>
          </a:p>
          <a:p>
            <a:pPr defTabSz="866775" fontAlgn="base">
              <a:lnSpc>
                <a:spcPts val="3100"/>
              </a:lnSpc>
              <a:spcBef>
                <a:spcPct val="0"/>
              </a:spcBef>
              <a:spcAft>
                <a:spcPct val="0"/>
              </a:spcAft>
            </a:pPr>
            <a:r>
              <a:rPr lang="en-US" sz="2400" dirty="0">
                <a:solidFill>
                  <a:prstClr val="black"/>
                </a:solidFill>
                <a:latin typeface="Baskerville Old Face" panose="02020602080505020303" pitchFamily="18" charset="0"/>
                <a:cs typeface="Arial" charset="0"/>
              </a:rPr>
              <a:t>City of Kirkland	     Thurston County		Port of Tacoma</a:t>
            </a:r>
          </a:p>
          <a:p>
            <a:pPr defTabSz="866775" fontAlgn="base">
              <a:lnSpc>
                <a:spcPts val="3100"/>
              </a:lnSpc>
              <a:spcBef>
                <a:spcPct val="0"/>
              </a:spcBef>
              <a:spcAft>
                <a:spcPct val="0"/>
              </a:spcAft>
            </a:pPr>
            <a:r>
              <a:rPr lang="en-US" sz="2400" dirty="0">
                <a:solidFill>
                  <a:prstClr val="black"/>
                </a:solidFill>
                <a:latin typeface="Baskerville Old Face" panose="02020602080505020303" pitchFamily="18" charset="0"/>
                <a:cs typeface="Arial" charset="0"/>
              </a:rPr>
              <a:t>City of Lynnwood	     </a:t>
            </a:r>
            <a:r>
              <a:rPr lang="en-US" sz="2400" dirty="0" err="1">
                <a:solidFill>
                  <a:prstClr val="black"/>
                </a:solidFill>
                <a:latin typeface="Baskerville Old Face" panose="02020602080505020303" pitchFamily="18" charset="0"/>
                <a:cs typeface="Arial" charset="0"/>
              </a:rPr>
              <a:t>Sno</a:t>
            </a:r>
            <a:r>
              <a:rPr lang="en-US" sz="2400" dirty="0">
                <a:solidFill>
                  <a:prstClr val="black"/>
                </a:solidFill>
                <a:latin typeface="Baskerville Old Face" panose="02020602080505020303" pitchFamily="18" charset="0"/>
                <a:cs typeface="Arial" charset="0"/>
              </a:rPr>
              <a:t>. County PUD	Port of Everett</a:t>
            </a:r>
          </a:p>
          <a:p>
            <a:pPr defTabSz="866775" fontAlgn="base">
              <a:lnSpc>
                <a:spcPts val="3100"/>
              </a:lnSpc>
              <a:spcBef>
                <a:spcPct val="0"/>
              </a:spcBef>
              <a:spcAft>
                <a:spcPct val="0"/>
              </a:spcAft>
            </a:pPr>
            <a:r>
              <a:rPr lang="en-US" sz="2400" dirty="0">
                <a:solidFill>
                  <a:prstClr val="black"/>
                </a:solidFill>
                <a:latin typeface="Baskerville Old Face" panose="02020602080505020303" pitchFamily="18" charset="0"/>
                <a:cs typeface="Arial" charset="0"/>
              </a:rPr>
              <a:t>City of Redmond	     King County		Port of Olympia</a:t>
            </a:r>
          </a:p>
          <a:p>
            <a:pPr defTabSz="866775" fontAlgn="base">
              <a:lnSpc>
                <a:spcPts val="3100"/>
              </a:lnSpc>
              <a:spcBef>
                <a:spcPct val="0"/>
              </a:spcBef>
              <a:spcAft>
                <a:spcPct val="0"/>
              </a:spcAft>
            </a:pPr>
            <a:r>
              <a:rPr lang="en-US" sz="2400" dirty="0">
                <a:solidFill>
                  <a:prstClr val="black"/>
                </a:solidFill>
                <a:latin typeface="Baskerville Old Face" panose="02020602080505020303" pitchFamily="18" charset="0"/>
                <a:cs typeface="Arial" charset="0"/>
              </a:rPr>
              <a:t>City of Bellevue					Port of Anacortes</a:t>
            </a:r>
          </a:p>
          <a:p>
            <a:pPr defTabSz="866775" fontAlgn="base">
              <a:lnSpc>
                <a:spcPts val="3100"/>
              </a:lnSpc>
              <a:spcBef>
                <a:spcPct val="0"/>
              </a:spcBef>
              <a:spcAft>
                <a:spcPct val="0"/>
              </a:spcAft>
            </a:pPr>
            <a:r>
              <a:rPr lang="en-US" sz="2400" dirty="0">
                <a:solidFill>
                  <a:prstClr val="black"/>
                </a:solidFill>
                <a:latin typeface="Baskerville Old Face" panose="02020602080505020303" pitchFamily="18" charset="0"/>
                <a:cs typeface="Arial" charset="0"/>
              </a:rPr>
              <a:t>City of Issaquah					Port of Port Angeles</a:t>
            </a:r>
            <a:endParaRPr lang="en-US" sz="1200" dirty="0">
              <a:solidFill>
                <a:prstClr val="black"/>
              </a:solidFill>
              <a:latin typeface="Baskerville Old Face" panose="02020602080505020303" pitchFamily="18" charset="0"/>
              <a:cs typeface="Arial" charset="0"/>
            </a:endParaRPr>
          </a:p>
          <a:p>
            <a:pPr defTabSz="914400" fontAlgn="base">
              <a:lnSpc>
                <a:spcPts val="2900"/>
              </a:lnSpc>
              <a:spcBef>
                <a:spcPct val="0"/>
              </a:spcBef>
              <a:spcAft>
                <a:spcPct val="0"/>
              </a:spcAft>
            </a:pPr>
            <a:endParaRPr lang="en-US" sz="2400" dirty="0">
              <a:solidFill>
                <a:prstClr val="black"/>
              </a:solidFill>
              <a:latin typeface="Baskerville Old Face" panose="02020602080505020303" pitchFamily="18" charset="0"/>
              <a:cs typeface="Arial" charset="0"/>
            </a:endParaRPr>
          </a:p>
          <a:p>
            <a:pPr defTabSz="914400" fontAlgn="base">
              <a:lnSpc>
                <a:spcPts val="2900"/>
              </a:lnSpc>
              <a:spcBef>
                <a:spcPct val="0"/>
              </a:spcBef>
              <a:spcAft>
                <a:spcPct val="0"/>
              </a:spcAft>
            </a:pPr>
            <a:r>
              <a:rPr lang="en-US" sz="2400" b="1" dirty="0">
                <a:solidFill>
                  <a:prstClr val="black"/>
                </a:solidFill>
                <a:latin typeface="Baskerville Old Face" panose="02020602080505020303" pitchFamily="18" charset="0"/>
                <a:cs typeface="Arial" charset="0"/>
              </a:rPr>
              <a:t>Future Data-Sharing Initiative</a:t>
            </a:r>
            <a:r>
              <a:rPr lang="en-US" sz="2400" dirty="0">
                <a:solidFill>
                  <a:prstClr val="black"/>
                </a:solidFill>
                <a:latin typeface="Baskerville Old Face" panose="02020602080505020303" pitchFamily="18" charset="0"/>
                <a:cs typeface="Arial" charset="0"/>
              </a:rPr>
              <a:t>:  PISCES </a:t>
            </a:r>
          </a:p>
          <a:p>
            <a:pPr defTabSz="914400" fontAlgn="base">
              <a:lnSpc>
                <a:spcPts val="2900"/>
              </a:lnSpc>
              <a:spcBef>
                <a:spcPct val="0"/>
              </a:spcBef>
              <a:spcAft>
                <a:spcPct val="0"/>
              </a:spcAft>
            </a:pPr>
            <a:endParaRPr lang="en-US" sz="1200" dirty="0">
              <a:solidFill>
                <a:prstClr val="black"/>
              </a:solidFill>
              <a:latin typeface="Baskerville Old Face" panose="02020602080505020303" pitchFamily="18" charset="0"/>
              <a:cs typeface="Arial" charset="0"/>
            </a:endParaRPr>
          </a:p>
          <a:p>
            <a:pPr marL="342900" indent="-342900" defTabSz="866775" fontAlgn="base">
              <a:spcBef>
                <a:spcPct val="0"/>
              </a:spcBef>
              <a:spcAft>
                <a:spcPct val="0"/>
              </a:spcAft>
              <a:buFont typeface="Wingdings" panose="05000000000000000000" pitchFamily="2" charset="2"/>
              <a:buChar char="Ø"/>
            </a:pPr>
            <a:r>
              <a:rPr lang="en-US" sz="2400" u="sng" dirty="0">
                <a:solidFill>
                  <a:prstClr val="black"/>
                </a:solidFill>
                <a:latin typeface="Baskerville Old Face" panose="02020602080505020303" pitchFamily="18" charset="0"/>
                <a:cs typeface="Arial" charset="0"/>
              </a:rPr>
              <a:t>Public and Private Sector Partners</a:t>
            </a:r>
            <a:endParaRPr lang="en-US" sz="2400" dirty="0">
              <a:solidFill>
                <a:prstClr val="black"/>
              </a:solidFill>
              <a:latin typeface="Baskerville Old Face" panose="02020602080505020303" pitchFamily="18" charset="0"/>
              <a:cs typeface="Arial" charset="0"/>
            </a:endParaRPr>
          </a:p>
        </p:txBody>
      </p:sp>
    </p:spTree>
    <p:extLst>
      <p:ext uri="{BB962C8B-B14F-4D97-AF65-F5344CB8AC3E}">
        <p14:creationId xmlns:p14="http://schemas.microsoft.com/office/powerpoint/2010/main" val="4232497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77841-C136-4239-84F7-480B4B514D51}"/>
              </a:ext>
            </a:extLst>
          </p:cNvPr>
          <p:cNvSpPr>
            <a:spLocks noGrp="1"/>
          </p:cNvSpPr>
          <p:nvPr>
            <p:ph type="title"/>
          </p:nvPr>
        </p:nvSpPr>
        <p:spPr>
          <a:xfrm>
            <a:off x="794780" y="1988191"/>
            <a:ext cx="8596668" cy="3288483"/>
          </a:xfrm>
        </p:spPr>
        <p:txBody>
          <a:bodyPr/>
          <a:lstStyle/>
          <a:p>
            <a:r>
              <a:rPr lang="en-US" dirty="0" err="1"/>
              <a:t>Wifi</a:t>
            </a:r>
            <a:r>
              <a:rPr lang="en-US" dirty="0"/>
              <a:t> Network:</a:t>
            </a:r>
            <a:br>
              <a:rPr lang="en-US" dirty="0"/>
            </a:br>
            <a:r>
              <a:rPr lang="en-US" dirty="0"/>
              <a:t>Password:</a:t>
            </a:r>
          </a:p>
        </p:txBody>
      </p:sp>
    </p:spTree>
    <p:extLst>
      <p:ext uri="{BB962C8B-B14F-4D97-AF65-F5344CB8AC3E}">
        <p14:creationId xmlns:p14="http://schemas.microsoft.com/office/powerpoint/2010/main" val="1019963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524000" y="228600"/>
            <a:ext cx="9144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defTabSz="914400" fontAlgn="base">
              <a:spcBef>
                <a:spcPct val="0"/>
              </a:spcBef>
              <a:spcAft>
                <a:spcPct val="0"/>
              </a:spcAft>
            </a:pPr>
            <a:r>
              <a:rPr lang="en-US" sz="4000" dirty="0">
                <a:solidFill>
                  <a:prstClr val="black"/>
                </a:solidFill>
                <a:latin typeface="Times New Roman" pitchFamily="18" charset="0"/>
                <a:cs typeface="Times New Roman" pitchFamily="18" charset="0"/>
              </a:rPr>
              <a:t>Current Capabilities</a:t>
            </a:r>
          </a:p>
        </p:txBody>
      </p:sp>
      <p:sp>
        <p:nvSpPr>
          <p:cNvPr id="6" name="TextBox 5"/>
          <p:cNvSpPr txBox="1"/>
          <p:nvPr/>
        </p:nvSpPr>
        <p:spPr>
          <a:xfrm>
            <a:off x="2168436" y="1439644"/>
            <a:ext cx="4933238" cy="3772828"/>
          </a:xfrm>
          <a:prstGeom prst="rect">
            <a:avLst/>
          </a:prstGeom>
          <a:noFill/>
        </p:spPr>
        <p:txBody>
          <a:bodyPr wrap="square" rtlCol="0">
            <a:spAutoFit/>
          </a:bodyPr>
          <a:lstStyle/>
          <a:p>
            <a:pPr marL="457200" indent="-457200" defTabSz="914400" fontAlgn="base">
              <a:lnSpc>
                <a:spcPts val="4100"/>
              </a:lnSpc>
              <a:spcBef>
                <a:spcPct val="0"/>
              </a:spcBef>
              <a:spcAft>
                <a:spcPct val="0"/>
              </a:spcAft>
              <a:buFont typeface="Wingdings" panose="05000000000000000000" pitchFamily="2" charset="2"/>
              <a:buChar char="Ø"/>
            </a:pPr>
            <a:r>
              <a:rPr lang="en-US" sz="2400" dirty="0">
                <a:solidFill>
                  <a:prstClr val="black"/>
                </a:solidFill>
                <a:latin typeface="Baskerville Old Face" pitchFamily="18" charset="0"/>
                <a:cs typeface="Arial" charset="0"/>
              </a:rPr>
              <a:t>Produce and distribute Cyber Bulletins and Situational  Awareness/Advisory /Informational products with </a:t>
            </a:r>
            <a:r>
              <a:rPr lang="en-US" sz="2400" i="1" u="sng" dirty="0">
                <a:solidFill>
                  <a:prstClr val="black"/>
                </a:solidFill>
                <a:latin typeface="Baskerville Old Face" pitchFamily="18" charset="0"/>
                <a:cs typeface="Arial" charset="0"/>
              </a:rPr>
              <a:t>actionable intelligence</a:t>
            </a:r>
            <a:r>
              <a:rPr lang="en-US" sz="2400" i="1" dirty="0">
                <a:solidFill>
                  <a:prstClr val="black"/>
                </a:solidFill>
                <a:latin typeface="Baskerville Old Face" pitchFamily="18" charset="0"/>
                <a:cs typeface="Arial" charset="0"/>
              </a:rPr>
              <a:t> </a:t>
            </a:r>
            <a:r>
              <a:rPr lang="en-US" sz="2400" dirty="0">
                <a:solidFill>
                  <a:prstClr val="black"/>
                </a:solidFill>
                <a:latin typeface="Baskerville Old Face" pitchFamily="18" charset="0"/>
                <a:cs typeface="Arial" charset="0"/>
              </a:rPr>
              <a:t>that are geared towards the information technology and information security audiences.</a:t>
            </a:r>
          </a:p>
        </p:txBody>
      </p:sp>
      <p:pic>
        <p:nvPicPr>
          <p:cNvPr id="2" name="Picture 1"/>
          <p:cNvPicPr>
            <a:picLocks noChangeAspect="1"/>
          </p:cNvPicPr>
          <p:nvPr/>
        </p:nvPicPr>
        <p:blipFill>
          <a:blip r:embed="rId3"/>
          <a:stretch>
            <a:fillRect/>
          </a:stretch>
        </p:blipFill>
        <p:spPr>
          <a:xfrm>
            <a:off x="7863571" y="1381215"/>
            <a:ext cx="2194830" cy="2864680"/>
          </a:xfrm>
          <a:prstGeom prst="rect">
            <a:avLst/>
          </a:prstGeom>
        </p:spPr>
      </p:pic>
      <p:pic>
        <p:nvPicPr>
          <p:cNvPr id="3" name="Picture 2"/>
          <p:cNvPicPr>
            <a:picLocks noChangeAspect="1"/>
          </p:cNvPicPr>
          <p:nvPr/>
        </p:nvPicPr>
        <p:blipFill>
          <a:blip r:embed="rId4"/>
          <a:stretch>
            <a:fillRect/>
          </a:stretch>
        </p:blipFill>
        <p:spPr>
          <a:xfrm rot="20700000">
            <a:off x="7271839" y="1534653"/>
            <a:ext cx="2319436" cy="3011698"/>
          </a:xfrm>
          <a:prstGeom prst="rect">
            <a:avLst/>
          </a:prstGeom>
        </p:spPr>
      </p:pic>
      <p:pic>
        <p:nvPicPr>
          <p:cNvPr id="4" name="Picture 3"/>
          <p:cNvPicPr>
            <a:picLocks noChangeAspect="1"/>
          </p:cNvPicPr>
          <p:nvPr/>
        </p:nvPicPr>
        <p:blipFill>
          <a:blip r:embed="rId5"/>
          <a:stretch>
            <a:fillRect/>
          </a:stretch>
        </p:blipFill>
        <p:spPr>
          <a:xfrm rot="900000">
            <a:off x="7748054" y="1394944"/>
            <a:ext cx="2370091" cy="3068032"/>
          </a:xfrm>
          <a:prstGeom prst="rect">
            <a:avLst/>
          </a:prstGeom>
        </p:spPr>
      </p:pic>
      <p:sp>
        <p:nvSpPr>
          <p:cNvPr id="7" name="Rectangle 6"/>
          <p:cNvSpPr/>
          <p:nvPr/>
        </p:nvSpPr>
        <p:spPr>
          <a:xfrm>
            <a:off x="2174402" y="5090264"/>
            <a:ext cx="7960198" cy="1349087"/>
          </a:xfrm>
          <a:prstGeom prst="rect">
            <a:avLst/>
          </a:prstGeom>
        </p:spPr>
        <p:txBody>
          <a:bodyPr wrap="square">
            <a:spAutoFit/>
          </a:bodyPr>
          <a:lstStyle/>
          <a:p>
            <a:pPr marL="457200" indent="-457200" defTabSz="914400" fontAlgn="base">
              <a:lnSpc>
                <a:spcPts val="1600"/>
              </a:lnSpc>
              <a:spcBef>
                <a:spcPct val="0"/>
              </a:spcBef>
              <a:spcAft>
                <a:spcPct val="0"/>
              </a:spcAft>
              <a:buFont typeface="Arial" panose="020B0604020202020204" pitchFamily="34" charset="0"/>
              <a:buChar char="•"/>
            </a:pPr>
            <a:endParaRPr lang="en-US" dirty="0">
              <a:solidFill>
                <a:prstClr val="black"/>
              </a:solidFill>
              <a:latin typeface="Baskerville Old Face" pitchFamily="18" charset="0"/>
              <a:cs typeface="Arial" charset="0"/>
            </a:endParaRPr>
          </a:p>
          <a:p>
            <a:pPr marL="457200" indent="-457200" defTabSz="914400" fontAlgn="base">
              <a:lnSpc>
                <a:spcPts val="4100"/>
              </a:lnSpc>
              <a:spcBef>
                <a:spcPct val="0"/>
              </a:spcBef>
              <a:spcAft>
                <a:spcPct val="0"/>
              </a:spcAft>
              <a:buFont typeface="Wingdings" panose="05000000000000000000" pitchFamily="2" charset="2"/>
              <a:buChar char="Ø"/>
            </a:pPr>
            <a:r>
              <a:rPr lang="en-US" sz="2400" dirty="0">
                <a:solidFill>
                  <a:prstClr val="black"/>
                </a:solidFill>
                <a:latin typeface="Baskerville Old Face" pitchFamily="18" charset="0"/>
                <a:cs typeface="Arial" charset="0"/>
              </a:rPr>
              <a:t>WSFC’s focus is on domestic cyber intelligence topics as they relate to our regional stakeholders and vetted partners.</a:t>
            </a:r>
            <a:endParaRPr lang="en-US" sz="2400" dirty="0">
              <a:solidFill>
                <a:prstClr val="black"/>
              </a:solidFill>
              <a:latin typeface="Arial" charset="0"/>
              <a:cs typeface="Arial" charset="0"/>
            </a:endParaRPr>
          </a:p>
        </p:txBody>
      </p:sp>
    </p:spTree>
    <p:extLst>
      <p:ext uri="{BB962C8B-B14F-4D97-AF65-F5344CB8AC3E}">
        <p14:creationId xmlns:p14="http://schemas.microsoft.com/office/powerpoint/2010/main" val="121099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6" presetClass="entr" presetSubtype="16" fill="hold"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par>
                          <p:cTn id="12" fill="hold">
                            <p:stCondLst>
                              <p:cond delay="5000"/>
                            </p:stCondLst>
                            <p:childTnLst>
                              <p:par>
                                <p:cTn id="13" presetID="6" presetClass="entr" presetSubtype="16" fill="hold" nodeType="after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9800" y="1371600"/>
            <a:ext cx="7848600" cy="1569660"/>
          </a:xfrm>
          <a:prstGeom prst="rect">
            <a:avLst/>
          </a:prstGeom>
        </p:spPr>
        <p:txBody>
          <a:bodyPr wrap="square">
            <a:spAutoFit/>
          </a:bodyPr>
          <a:lstStyle/>
          <a:p>
            <a:pPr marL="457200" indent="-457200" defTabSz="914400" fontAlgn="base">
              <a:spcBef>
                <a:spcPct val="0"/>
              </a:spcBef>
              <a:spcAft>
                <a:spcPct val="0"/>
              </a:spcAft>
              <a:buFont typeface="Wingdings" panose="05000000000000000000" pitchFamily="2" charset="2"/>
              <a:buChar char="Ø"/>
            </a:pPr>
            <a:r>
              <a:rPr lang="en-US" sz="2400" dirty="0">
                <a:solidFill>
                  <a:prstClr val="black"/>
                </a:solidFill>
                <a:latin typeface="Baskerville Old Face" pitchFamily="18" charset="0"/>
                <a:cs typeface="Arial" charset="0"/>
              </a:rPr>
              <a:t>When we become aware of a compromised site we will reach out to the site administrator, and the fusion center in their AOR if outside of WA, and provide them information on the compromise.  </a:t>
            </a:r>
          </a:p>
        </p:txBody>
      </p:sp>
      <p:sp>
        <p:nvSpPr>
          <p:cNvPr id="6" name="Title 1"/>
          <p:cNvSpPr txBox="1">
            <a:spLocks/>
          </p:cNvSpPr>
          <p:nvPr/>
        </p:nvSpPr>
        <p:spPr bwMode="auto">
          <a:xfrm>
            <a:off x="1524000" y="228600"/>
            <a:ext cx="9144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defTabSz="914400" fontAlgn="base">
              <a:spcBef>
                <a:spcPct val="0"/>
              </a:spcBef>
              <a:spcAft>
                <a:spcPct val="0"/>
              </a:spcAft>
              <a:defRPr/>
            </a:pPr>
            <a:r>
              <a:rPr lang="en-US" sz="4000" dirty="0">
                <a:solidFill>
                  <a:prstClr val="black"/>
                </a:solidFill>
                <a:latin typeface="Times New Roman" pitchFamily="18" charset="0"/>
                <a:cs typeface="Times New Roman" pitchFamily="18" charset="0"/>
              </a:rPr>
              <a:t>Victim Notification</a:t>
            </a:r>
          </a:p>
        </p:txBody>
      </p:sp>
      <p:pic>
        <p:nvPicPr>
          <p:cNvPr id="2" name="Picture 1"/>
          <p:cNvPicPr>
            <a:picLocks noChangeAspect="1"/>
          </p:cNvPicPr>
          <p:nvPr/>
        </p:nvPicPr>
        <p:blipFill>
          <a:blip r:embed="rId3"/>
          <a:stretch>
            <a:fillRect/>
          </a:stretch>
        </p:blipFill>
        <p:spPr>
          <a:xfrm>
            <a:off x="2971801" y="3053293"/>
            <a:ext cx="6248399" cy="347133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90666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9800" y="1295401"/>
            <a:ext cx="7924800" cy="5262979"/>
          </a:xfrm>
          <a:prstGeom prst="rect">
            <a:avLst/>
          </a:prstGeom>
        </p:spPr>
        <p:txBody>
          <a:bodyPr wrap="square">
            <a:spAutoFit/>
          </a:bodyPr>
          <a:lstStyle/>
          <a:p>
            <a:pPr marL="457200" indent="-457200" defTabSz="914400" fontAlgn="base">
              <a:spcBef>
                <a:spcPct val="0"/>
              </a:spcBef>
              <a:spcAft>
                <a:spcPct val="0"/>
              </a:spcAft>
              <a:buFont typeface="Wingdings" panose="05000000000000000000" pitchFamily="2" charset="2"/>
              <a:buChar char="Ø"/>
            </a:pPr>
            <a:r>
              <a:rPr lang="en-US" sz="2400" dirty="0">
                <a:solidFill>
                  <a:prstClr val="black"/>
                </a:solidFill>
                <a:latin typeface="Baskerville Old Face" pitchFamily="18" charset="0"/>
                <a:cs typeface="Arial" charset="0"/>
              </a:rPr>
              <a:t>WA National Guard</a:t>
            </a:r>
          </a:p>
          <a:p>
            <a:pPr marL="285750" indent="-285750" defTabSz="914400" fontAlgn="base">
              <a:spcBef>
                <a:spcPct val="0"/>
              </a:spcBef>
              <a:spcAft>
                <a:spcPct val="0"/>
              </a:spcAft>
              <a:buFont typeface="Wingdings" panose="05000000000000000000" pitchFamily="2" charset="2"/>
              <a:buChar char="Ø"/>
            </a:pPr>
            <a:endParaRPr lang="en-US" sz="2400" dirty="0">
              <a:solidFill>
                <a:prstClr val="black"/>
              </a:solidFill>
              <a:latin typeface="Baskerville Old Face" pitchFamily="18" charset="0"/>
              <a:cs typeface="Arial" charset="0"/>
            </a:endParaRPr>
          </a:p>
          <a:p>
            <a:pPr marL="457200" indent="-457200" defTabSz="914400" fontAlgn="base">
              <a:spcBef>
                <a:spcPct val="0"/>
              </a:spcBef>
              <a:spcAft>
                <a:spcPct val="0"/>
              </a:spcAft>
              <a:buFont typeface="Wingdings" panose="05000000000000000000" pitchFamily="2" charset="2"/>
              <a:buChar char="Ø"/>
            </a:pPr>
            <a:r>
              <a:rPr lang="en-US" sz="2400" dirty="0">
                <a:solidFill>
                  <a:prstClr val="black"/>
                </a:solidFill>
                <a:latin typeface="Baskerville Old Face" pitchFamily="18" charset="0"/>
                <a:cs typeface="Arial" charset="0"/>
              </a:rPr>
              <a:t>WA Office of the CIO</a:t>
            </a:r>
          </a:p>
          <a:p>
            <a:pPr marL="285750" indent="-285750" defTabSz="914400" fontAlgn="base">
              <a:spcBef>
                <a:spcPct val="0"/>
              </a:spcBef>
              <a:spcAft>
                <a:spcPct val="0"/>
              </a:spcAft>
              <a:buFont typeface="Wingdings" panose="05000000000000000000" pitchFamily="2" charset="2"/>
              <a:buChar char="Ø"/>
            </a:pPr>
            <a:endParaRPr lang="en-US" sz="2400" dirty="0">
              <a:solidFill>
                <a:prstClr val="black"/>
              </a:solidFill>
              <a:latin typeface="Baskerville Old Face" pitchFamily="18" charset="0"/>
              <a:cs typeface="Arial" charset="0"/>
            </a:endParaRPr>
          </a:p>
          <a:p>
            <a:pPr marL="457200" indent="-457200" defTabSz="914400" fontAlgn="base">
              <a:spcBef>
                <a:spcPct val="0"/>
              </a:spcBef>
              <a:spcAft>
                <a:spcPct val="0"/>
              </a:spcAft>
              <a:buFont typeface="Wingdings" panose="05000000000000000000" pitchFamily="2" charset="2"/>
              <a:buChar char="Ø"/>
            </a:pPr>
            <a:r>
              <a:rPr lang="en-US" sz="2400" dirty="0">
                <a:solidFill>
                  <a:prstClr val="black"/>
                </a:solidFill>
                <a:latin typeface="Baskerville Old Face" pitchFamily="18" charset="0"/>
                <a:cs typeface="Arial" charset="0"/>
              </a:rPr>
              <a:t>WA Emergency Management Division</a:t>
            </a:r>
          </a:p>
          <a:p>
            <a:pPr marL="457200" indent="-457200" defTabSz="914400" fontAlgn="base">
              <a:spcBef>
                <a:spcPct val="0"/>
              </a:spcBef>
              <a:spcAft>
                <a:spcPct val="0"/>
              </a:spcAft>
              <a:buFont typeface="Wingdings" panose="05000000000000000000" pitchFamily="2" charset="2"/>
              <a:buChar char="Ø"/>
            </a:pPr>
            <a:endParaRPr lang="en-US" sz="2400" dirty="0">
              <a:solidFill>
                <a:prstClr val="black"/>
              </a:solidFill>
              <a:latin typeface="Baskerville Old Face" pitchFamily="18" charset="0"/>
              <a:cs typeface="Arial" charset="0"/>
            </a:endParaRPr>
          </a:p>
          <a:p>
            <a:pPr marL="457200" indent="-457200" defTabSz="914400" fontAlgn="base">
              <a:spcBef>
                <a:spcPct val="0"/>
              </a:spcBef>
              <a:spcAft>
                <a:spcPct val="0"/>
              </a:spcAft>
              <a:buFont typeface="Wingdings" panose="05000000000000000000" pitchFamily="2" charset="2"/>
              <a:buChar char="Ø"/>
            </a:pPr>
            <a:r>
              <a:rPr lang="en-US" sz="2400" dirty="0">
                <a:solidFill>
                  <a:prstClr val="black"/>
                </a:solidFill>
                <a:latin typeface="Baskerville Old Face" pitchFamily="18" charset="0"/>
                <a:cs typeface="Arial" charset="0"/>
              </a:rPr>
              <a:t>City of Seattle</a:t>
            </a:r>
          </a:p>
          <a:p>
            <a:pPr marL="285750" indent="-285750" defTabSz="914400" fontAlgn="base">
              <a:spcBef>
                <a:spcPct val="0"/>
              </a:spcBef>
              <a:spcAft>
                <a:spcPct val="0"/>
              </a:spcAft>
              <a:buFont typeface="Wingdings" panose="05000000000000000000" pitchFamily="2" charset="2"/>
              <a:buChar char="Ø"/>
            </a:pPr>
            <a:endParaRPr lang="en-US" sz="2400" dirty="0">
              <a:solidFill>
                <a:prstClr val="black"/>
              </a:solidFill>
              <a:latin typeface="Baskerville Old Face" pitchFamily="18" charset="0"/>
              <a:cs typeface="Arial" charset="0"/>
            </a:endParaRPr>
          </a:p>
          <a:p>
            <a:pPr marL="457200" indent="-457200" defTabSz="914400" fontAlgn="base">
              <a:spcBef>
                <a:spcPct val="0"/>
              </a:spcBef>
              <a:spcAft>
                <a:spcPct val="0"/>
              </a:spcAft>
              <a:buFont typeface="Wingdings" panose="05000000000000000000" pitchFamily="2" charset="2"/>
              <a:buChar char="Ø"/>
            </a:pPr>
            <a:r>
              <a:rPr lang="en-US" sz="2400" dirty="0">
                <a:solidFill>
                  <a:prstClr val="black"/>
                </a:solidFill>
                <a:latin typeface="Baskerville Old Face" pitchFamily="18" charset="0"/>
                <a:cs typeface="Arial" charset="0"/>
              </a:rPr>
              <a:t>Federal, State, Local, Tribal, Territorial, and Private Sector Partners</a:t>
            </a:r>
          </a:p>
          <a:p>
            <a:pPr lvl="2" indent="-457200" defTabSz="914400" fontAlgn="base">
              <a:spcBef>
                <a:spcPct val="0"/>
              </a:spcBef>
              <a:spcAft>
                <a:spcPct val="0"/>
              </a:spcAft>
              <a:buFont typeface="Arial" panose="020B0604020202020204" pitchFamily="34" charset="0"/>
              <a:buChar char="•"/>
            </a:pPr>
            <a:r>
              <a:rPr lang="en-US" sz="2400" dirty="0">
                <a:solidFill>
                  <a:prstClr val="black"/>
                </a:solidFill>
                <a:latin typeface="Baskerville Old Face" pitchFamily="18" charset="0"/>
                <a:cs typeface="Arial" charset="0"/>
              </a:rPr>
              <a:t>FBI</a:t>
            </a:r>
          </a:p>
          <a:p>
            <a:pPr lvl="2" indent="-457200" defTabSz="914400" fontAlgn="base">
              <a:spcBef>
                <a:spcPct val="0"/>
              </a:spcBef>
              <a:spcAft>
                <a:spcPct val="0"/>
              </a:spcAft>
              <a:buFont typeface="Arial" panose="020B0604020202020204" pitchFamily="34" charset="0"/>
              <a:buChar char="•"/>
            </a:pPr>
            <a:r>
              <a:rPr lang="en-US" sz="2400" dirty="0">
                <a:solidFill>
                  <a:prstClr val="black"/>
                </a:solidFill>
                <a:latin typeface="Baskerville Old Face" pitchFamily="18" charset="0"/>
                <a:cs typeface="Arial" charset="0"/>
              </a:rPr>
              <a:t>WSP HTCU</a:t>
            </a:r>
          </a:p>
          <a:p>
            <a:pPr lvl="2" indent="-457200" defTabSz="914400" fontAlgn="base">
              <a:spcBef>
                <a:spcPct val="0"/>
              </a:spcBef>
              <a:spcAft>
                <a:spcPct val="0"/>
              </a:spcAft>
              <a:buFont typeface="Arial" panose="020B0604020202020204" pitchFamily="34" charset="0"/>
              <a:buChar char="•"/>
            </a:pPr>
            <a:r>
              <a:rPr lang="en-US" sz="2400" dirty="0">
                <a:solidFill>
                  <a:prstClr val="black"/>
                </a:solidFill>
                <a:latin typeface="Baskerville Old Face" pitchFamily="18" charset="0"/>
                <a:cs typeface="Arial" charset="0"/>
              </a:rPr>
              <a:t>DHS</a:t>
            </a:r>
          </a:p>
          <a:p>
            <a:pPr lvl="2" indent="-457200" defTabSz="914400" fontAlgn="base">
              <a:spcBef>
                <a:spcPct val="0"/>
              </a:spcBef>
              <a:spcAft>
                <a:spcPct val="0"/>
              </a:spcAft>
              <a:buFont typeface="Arial" panose="020B0604020202020204" pitchFamily="34" charset="0"/>
              <a:buChar char="•"/>
            </a:pPr>
            <a:r>
              <a:rPr lang="en-US" sz="2400" dirty="0">
                <a:solidFill>
                  <a:prstClr val="black"/>
                </a:solidFill>
                <a:latin typeface="Baskerville Old Face" pitchFamily="18" charset="0"/>
                <a:cs typeface="Arial" charset="0"/>
              </a:rPr>
              <a:t>Many Others</a:t>
            </a:r>
          </a:p>
        </p:txBody>
      </p:sp>
      <p:sp>
        <p:nvSpPr>
          <p:cNvPr id="6" name="Title 1"/>
          <p:cNvSpPr txBox="1">
            <a:spLocks/>
          </p:cNvSpPr>
          <p:nvPr/>
        </p:nvSpPr>
        <p:spPr bwMode="auto">
          <a:xfrm>
            <a:off x="1524000" y="228600"/>
            <a:ext cx="9144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defTabSz="914400" fontAlgn="base">
              <a:spcBef>
                <a:spcPct val="0"/>
              </a:spcBef>
              <a:spcAft>
                <a:spcPct val="0"/>
              </a:spcAft>
              <a:defRPr/>
            </a:pPr>
            <a:r>
              <a:rPr lang="en-US" sz="4000" dirty="0">
                <a:solidFill>
                  <a:prstClr val="black"/>
                </a:solidFill>
                <a:latin typeface="Times New Roman" pitchFamily="18" charset="0"/>
                <a:cs typeface="Times New Roman" pitchFamily="18" charset="0"/>
              </a:rPr>
              <a:t>Coordinated Effort</a:t>
            </a:r>
          </a:p>
        </p:txBody>
      </p:sp>
    </p:spTree>
    <p:extLst>
      <p:ext uri="{BB962C8B-B14F-4D97-AF65-F5344CB8AC3E}">
        <p14:creationId xmlns:p14="http://schemas.microsoft.com/office/powerpoint/2010/main" val="37729515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9800" y="1295400"/>
            <a:ext cx="7924800" cy="6771084"/>
          </a:xfrm>
          <a:prstGeom prst="rect">
            <a:avLst/>
          </a:prstGeom>
        </p:spPr>
        <p:txBody>
          <a:bodyPr wrap="square">
            <a:spAutoFit/>
          </a:bodyPr>
          <a:lstStyle/>
          <a:p>
            <a:pPr marL="457200" indent="-457200" defTabSz="914400" fontAlgn="base">
              <a:spcBef>
                <a:spcPct val="0"/>
              </a:spcBef>
              <a:spcAft>
                <a:spcPct val="0"/>
              </a:spcAft>
              <a:buFont typeface="Wingdings" panose="05000000000000000000" pitchFamily="2" charset="2"/>
              <a:buChar char="Ø"/>
            </a:pPr>
            <a:r>
              <a:rPr lang="en-US" sz="2400" dirty="0">
                <a:solidFill>
                  <a:prstClr val="black"/>
                </a:solidFill>
                <a:latin typeface="Baskerville Old Face" pitchFamily="18" charset="0"/>
                <a:cs typeface="Arial" charset="0"/>
              </a:rPr>
              <a:t>One stop shop for resources/reporting</a:t>
            </a:r>
          </a:p>
          <a:p>
            <a:pPr marL="800100" lvl="1" indent="-342900" defTabSz="914400" fontAlgn="base">
              <a:spcBef>
                <a:spcPct val="0"/>
              </a:spcBef>
              <a:spcAft>
                <a:spcPct val="0"/>
              </a:spcAft>
              <a:buFont typeface="Arial" panose="020B0604020202020204" pitchFamily="34" charset="0"/>
              <a:buChar char="•"/>
            </a:pPr>
            <a:r>
              <a:rPr lang="en-US" sz="2400" dirty="0">
                <a:solidFill>
                  <a:prstClr val="black"/>
                </a:solidFill>
                <a:latin typeface="Baskerville Old Face" pitchFamily="18" charset="0"/>
                <a:cs typeface="Arial" charset="0"/>
              </a:rPr>
              <a:t>Phishing attempts</a:t>
            </a:r>
          </a:p>
          <a:p>
            <a:pPr marL="800100" lvl="1" indent="-342900" defTabSz="914400" fontAlgn="base">
              <a:spcBef>
                <a:spcPct val="0"/>
              </a:spcBef>
              <a:spcAft>
                <a:spcPct val="0"/>
              </a:spcAft>
              <a:buFont typeface="Arial" panose="020B0604020202020204" pitchFamily="34" charset="0"/>
              <a:buChar char="•"/>
            </a:pPr>
            <a:endParaRPr lang="en-US" sz="600" dirty="0">
              <a:solidFill>
                <a:prstClr val="black"/>
              </a:solidFill>
              <a:latin typeface="Baskerville Old Face" pitchFamily="18" charset="0"/>
              <a:cs typeface="Arial" charset="0"/>
            </a:endParaRPr>
          </a:p>
          <a:p>
            <a:pPr marL="800100" lvl="1" indent="-342900" defTabSz="914400" fontAlgn="base">
              <a:spcBef>
                <a:spcPct val="0"/>
              </a:spcBef>
              <a:spcAft>
                <a:spcPct val="0"/>
              </a:spcAft>
              <a:buFont typeface="Arial" panose="020B0604020202020204" pitchFamily="34" charset="0"/>
              <a:buChar char="•"/>
            </a:pPr>
            <a:r>
              <a:rPr lang="en-US" sz="2400" dirty="0">
                <a:solidFill>
                  <a:prstClr val="black"/>
                </a:solidFill>
                <a:latin typeface="Baskerville Old Face" pitchFamily="18" charset="0"/>
                <a:cs typeface="Arial" charset="0"/>
              </a:rPr>
              <a:t>Ransomware Attacks</a:t>
            </a:r>
          </a:p>
          <a:p>
            <a:pPr marL="800100" lvl="1" indent="-342900" defTabSz="914400" fontAlgn="base">
              <a:spcBef>
                <a:spcPct val="0"/>
              </a:spcBef>
              <a:spcAft>
                <a:spcPct val="0"/>
              </a:spcAft>
              <a:buFont typeface="Arial" panose="020B0604020202020204" pitchFamily="34" charset="0"/>
              <a:buChar char="•"/>
            </a:pPr>
            <a:endParaRPr lang="en-US" sz="600" dirty="0">
              <a:solidFill>
                <a:prstClr val="black"/>
              </a:solidFill>
              <a:latin typeface="Baskerville Old Face" pitchFamily="18" charset="0"/>
              <a:cs typeface="Arial" charset="0"/>
            </a:endParaRPr>
          </a:p>
          <a:p>
            <a:pPr marL="800100" lvl="1" indent="-342900" defTabSz="914400" fontAlgn="base">
              <a:spcBef>
                <a:spcPct val="0"/>
              </a:spcBef>
              <a:spcAft>
                <a:spcPct val="0"/>
              </a:spcAft>
              <a:buFont typeface="Arial" panose="020B0604020202020204" pitchFamily="34" charset="0"/>
              <a:buChar char="•"/>
            </a:pPr>
            <a:r>
              <a:rPr lang="en-US" sz="2400" dirty="0">
                <a:solidFill>
                  <a:prstClr val="black"/>
                </a:solidFill>
                <a:latin typeface="Baskerville Old Face" pitchFamily="18" charset="0"/>
                <a:cs typeface="Arial" charset="0"/>
              </a:rPr>
              <a:t>DDoS / Degradation in Service</a:t>
            </a:r>
          </a:p>
          <a:p>
            <a:pPr marL="800100" lvl="1" indent="-342900" defTabSz="914400" fontAlgn="base">
              <a:spcBef>
                <a:spcPct val="0"/>
              </a:spcBef>
              <a:spcAft>
                <a:spcPct val="0"/>
              </a:spcAft>
              <a:buFont typeface="Arial" panose="020B0604020202020204" pitchFamily="34" charset="0"/>
              <a:buChar char="•"/>
            </a:pPr>
            <a:endParaRPr lang="en-US" sz="600" dirty="0">
              <a:solidFill>
                <a:prstClr val="black"/>
              </a:solidFill>
              <a:latin typeface="Baskerville Old Face" pitchFamily="18" charset="0"/>
              <a:cs typeface="Arial" charset="0"/>
            </a:endParaRPr>
          </a:p>
          <a:p>
            <a:pPr marL="800100" lvl="1" indent="-342900" defTabSz="914400" fontAlgn="base">
              <a:spcBef>
                <a:spcPct val="0"/>
              </a:spcBef>
              <a:spcAft>
                <a:spcPct val="0"/>
              </a:spcAft>
              <a:buFont typeface="Arial" panose="020B0604020202020204" pitchFamily="34" charset="0"/>
              <a:buChar char="•"/>
            </a:pPr>
            <a:r>
              <a:rPr lang="en-US" sz="2400" dirty="0">
                <a:solidFill>
                  <a:prstClr val="black"/>
                </a:solidFill>
                <a:latin typeface="Baskerville Old Face" pitchFamily="18" charset="0"/>
                <a:cs typeface="Arial" charset="0"/>
              </a:rPr>
              <a:t>Known Intrusions</a:t>
            </a:r>
          </a:p>
          <a:p>
            <a:pPr marL="800100" lvl="1" indent="-342900" defTabSz="914400" fontAlgn="base">
              <a:spcBef>
                <a:spcPct val="0"/>
              </a:spcBef>
              <a:spcAft>
                <a:spcPct val="0"/>
              </a:spcAft>
              <a:buFont typeface="Arial" panose="020B0604020202020204" pitchFamily="34" charset="0"/>
              <a:buChar char="•"/>
            </a:pPr>
            <a:endParaRPr lang="en-US" sz="600" dirty="0">
              <a:solidFill>
                <a:prstClr val="black"/>
              </a:solidFill>
              <a:latin typeface="Baskerville Old Face" pitchFamily="18" charset="0"/>
              <a:cs typeface="Arial" charset="0"/>
            </a:endParaRPr>
          </a:p>
          <a:p>
            <a:pPr marL="800100" lvl="1" indent="-342900" defTabSz="914400" fontAlgn="base">
              <a:spcBef>
                <a:spcPct val="0"/>
              </a:spcBef>
              <a:spcAft>
                <a:spcPct val="0"/>
              </a:spcAft>
              <a:buFont typeface="Arial" panose="020B0604020202020204" pitchFamily="34" charset="0"/>
              <a:buChar char="•"/>
            </a:pPr>
            <a:r>
              <a:rPr lang="en-US" sz="2400" dirty="0">
                <a:solidFill>
                  <a:prstClr val="black"/>
                </a:solidFill>
                <a:latin typeface="Baskerville Old Face" pitchFamily="18" charset="0"/>
                <a:cs typeface="Arial" charset="0"/>
              </a:rPr>
              <a:t>Business Email Compromise</a:t>
            </a:r>
          </a:p>
          <a:p>
            <a:pPr marL="800100" lvl="1" indent="-342900" defTabSz="914400" fontAlgn="base">
              <a:spcBef>
                <a:spcPct val="0"/>
              </a:spcBef>
              <a:spcAft>
                <a:spcPct val="0"/>
              </a:spcAft>
              <a:buFont typeface="Arial" panose="020B0604020202020204" pitchFamily="34" charset="0"/>
              <a:buChar char="•"/>
            </a:pPr>
            <a:endParaRPr lang="en-US" sz="600" dirty="0">
              <a:solidFill>
                <a:prstClr val="black"/>
              </a:solidFill>
              <a:latin typeface="Baskerville Old Face" pitchFamily="18" charset="0"/>
              <a:cs typeface="Arial" charset="0"/>
            </a:endParaRPr>
          </a:p>
          <a:p>
            <a:pPr marL="800100" lvl="1" indent="-342900" defTabSz="914400" fontAlgn="base">
              <a:spcBef>
                <a:spcPct val="0"/>
              </a:spcBef>
              <a:spcAft>
                <a:spcPct val="0"/>
              </a:spcAft>
              <a:buFont typeface="Arial" panose="020B0604020202020204" pitchFamily="34" charset="0"/>
              <a:buChar char="•"/>
            </a:pPr>
            <a:r>
              <a:rPr lang="en-US" sz="2400" dirty="0">
                <a:solidFill>
                  <a:prstClr val="black"/>
                </a:solidFill>
                <a:latin typeface="Baskerville Old Face" pitchFamily="18" charset="0"/>
                <a:cs typeface="Arial" charset="0"/>
              </a:rPr>
              <a:t>Anything that can be shared</a:t>
            </a:r>
          </a:p>
          <a:p>
            <a:pPr lvl="1" defTabSz="914400" fontAlgn="base">
              <a:spcBef>
                <a:spcPct val="0"/>
              </a:spcBef>
              <a:spcAft>
                <a:spcPct val="0"/>
              </a:spcAft>
            </a:pPr>
            <a:endParaRPr lang="en-US" sz="2400" dirty="0">
              <a:solidFill>
                <a:prstClr val="black"/>
              </a:solidFill>
              <a:latin typeface="Baskerville Old Face" pitchFamily="18" charset="0"/>
              <a:cs typeface="Arial" charset="0"/>
            </a:endParaRPr>
          </a:p>
          <a:p>
            <a:pPr lvl="1" indent="-457200" defTabSz="914400" fontAlgn="base">
              <a:spcBef>
                <a:spcPct val="0"/>
              </a:spcBef>
              <a:spcAft>
                <a:spcPct val="0"/>
              </a:spcAft>
              <a:buFont typeface="Wingdings" panose="05000000000000000000" pitchFamily="2" charset="2"/>
              <a:buChar char="Ø"/>
            </a:pPr>
            <a:r>
              <a:rPr lang="en-US" sz="2400" b="1" dirty="0">
                <a:solidFill>
                  <a:prstClr val="black"/>
                </a:solidFill>
                <a:latin typeface="Baskerville Old Face" pitchFamily="18" charset="0"/>
                <a:cs typeface="Arial" charset="0"/>
              </a:rPr>
              <a:t>We do not identify compromised organization in products and alerts, only the threat information, indicators and origins.</a:t>
            </a:r>
          </a:p>
          <a:p>
            <a:pPr marL="800100" lvl="1" indent="-342900" defTabSz="914400" fontAlgn="base">
              <a:spcBef>
                <a:spcPct val="0"/>
              </a:spcBef>
              <a:spcAft>
                <a:spcPct val="0"/>
              </a:spcAft>
              <a:buFont typeface="Arial" panose="020B0604020202020204" pitchFamily="34" charset="0"/>
              <a:buChar char="•"/>
            </a:pPr>
            <a:endParaRPr lang="en-US" sz="1200" b="1" dirty="0">
              <a:solidFill>
                <a:prstClr val="black"/>
              </a:solidFill>
              <a:latin typeface="Baskerville Old Face" pitchFamily="18" charset="0"/>
              <a:cs typeface="Arial" charset="0"/>
            </a:endParaRPr>
          </a:p>
          <a:p>
            <a:pPr lvl="1" algn="ctr" defTabSz="914400" fontAlgn="base">
              <a:spcBef>
                <a:spcPct val="0"/>
              </a:spcBef>
              <a:spcAft>
                <a:spcPct val="0"/>
              </a:spcAft>
            </a:pPr>
            <a:r>
              <a:rPr lang="en-US" sz="3200" b="1" dirty="0">
                <a:solidFill>
                  <a:prstClr val="black"/>
                </a:solidFill>
                <a:latin typeface="Baskerville Old Face" pitchFamily="18" charset="0"/>
                <a:cs typeface="Arial" charset="0"/>
                <a:hlinkClick r:id="rId3"/>
              </a:rPr>
              <a:t>intake@wsfc.wa.gov</a:t>
            </a:r>
            <a:r>
              <a:rPr lang="en-US" sz="3200" b="1" dirty="0">
                <a:solidFill>
                  <a:prstClr val="black"/>
                </a:solidFill>
                <a:latin typeface="Baskerville Old Face" pitchFamily="18" charset="0"/>
                <a:cs typeface="Arial" charset="0"/>
              </a:rPr>
              <a:t> or 877-843-9522</a:t>
            </a:r>
          </a:p>
          <a:p>
            <a:pPr marL="914400" lvl="1" indent="-457200" defTabSz="914400" fontAlgn="base">
              <a:spcBef>
                <a:spcPct val="0"/>
              </a:spcBef>
              <a:spcAft>
                <a:spcPct val="0"/>
              </a:spcAft>
              <a:buFont typeface="Wingdings" panose="05000000000000000000" pitchFamily="2" charset="2"/>
              <a:buChar char="Ø"/>
            </a:pPr>
            <a:endParaRPr lang="en-US" sz="2400" dirty="0">
              <a:solidFill>
                <a:prstClr val="black"/>
              </a:solidFill>
              <a:latin typeface="Baskerville Old Face" pitchFamily="18" charset="0"/>
              <a:cs typeface="Arial" charset="0"/>
            </a:endParaRPr>
          </a:p>
          <a:p>
            <a:pPr marL="457200" indent="-457200" defTabSz="914400" fontAlgn="base">
              <a:spcBef>
                <a:spcPct val="0"/>
              </a:spcBef>
              <a:spcAft>
                <a:spcPct val="0"/>
              </a:spcAft>
              <a:buFont typeface="Wingdings" panose="05000000000000000000" pitchFamily="2" charset="2"/>
              <a:buChar char="Ø"/>
            </a:pPr>
            <a:endParaRPr lang="en-US" sz="2400" dirty="0">
              <a:solidFill>
                <a:prstClr val="black"/>
              </a:solidFill>
              <a:latin typeface="Baskerville Old Face" pitchFamily="18" charset="0"/>
              <a:cs typeface="Arial" charset="0"/>
            </a:endParaRPr>
          </a:p>
          <a:p>
            <a:pPr marL="457200" indent="-457200" defTabSz="914400" fontAlgn="base">
              <a:spcBef>
                <a:spcPct val="0"/>
              </a:spcBef>
              <a:spcAft>
                <a:spcPct val="0"/>
              </a:spcAft>
              <a:buFont typeface="Wingdings" panose="05000000000000000000" pitchFamily="2" charset="2"/>
              <a:buChar char="Ø"/>
            </a:pPr>
            <a:endParaRPr lang="en-US" sz="2400" dirty="0">
              <a:solidFill>
                <a:prstClr val="black"/>
              </a:solidFill>
              <a:latin typeface="Baskerville Old Face" pitchFamily="18" charset="0"/>
              <a:cs typeface="Arial" charset="0"/>
            </a:endParaRPr>
          </a:p>
          <a:p>
            <a:pPr marL="457200" indent="-457200" defTabSz="914400" fontAlgn="base">
              <a:spcBef>
                <a:spcPct val="0"/>
              </a:spcBef>
              <a:spcAft>
                <a:spcPct val="0"/>
              </a:spcAft>
              <a:buFont typeface="Wingdings" panose="05000000000000000000" pitchFamily="2" charset="2"/>
              <a:buChar char="Ø"/>
            </a:pPr>
            <a:endParaRPr lang="en-US" sz="2400" dirty="0">
              <a:solidFill>
                <a:prstClr val="black"/>
              </a:solidFill>
              <a:latin typeface="Baskerville Old Face" pitchFamily="18" charset="0"/>
              <a:cs typeface="Arial" charset="0"/>
            </a:endParaRPr>
          </a:p>
        </p:txBody>
      </p:sp>
      <p:sp>
        <p:nvSpPr>
          <p:cNvPr id="6" name="Title 1"/>
          <p:cNvSpPr txBox="1">
            <a:spLocks/>
          </p:cNvSpPr>
          <p:nvPr/>
        </p:nvSpPr>
        <p:spPr bwMode="auto">
          <a:xfrm>
            <a:off x="1600200" y="228600"/>
            <a:ext cx="9144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defTabSz="914400" fontAlgn="base">
              <a:spcBef>
                <a:spcPct val="0"/>
              </a:spcBef>
              <a:spcAft>
                <a:spcPct val="0"/>
              </a:spcAft>
              <a:defRPr/>
            </a:pPr>
            <a:r>
              <a:rPr lang="en-US" sz="4000" dirty="0">
                <a:solidFill>
                  <a:prstClr val="black"/>
                </a:solidFill>
                <a:latin typeface="Times New Roman" pitchFamily="18" charset="0"/>
                <a:cs typeface="Times New Roman" pitchFamily="18" charset="0"/>
              </a:rPr>
              <a:t>Reporting to the Fusion Center</a:t>
            </a:r>
          </a:p>
        </p:txBody>
      </p:sp>
    </p:spTree>
    <p:extLst>
      <p:ext uri="{BB962C8B-B14F-4D97-AF65-F5344CB8AC3E}">
        <p14:creationId xmlns:p14="http://schemas.microsoft.com/office/powerpoint/2010/main" val="3615973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8800" y="1295401"/>
            <a:ext cx="5334000" cy="6001643"/>
          </a:xfrm>
          <a:prstGeom prst="rect">
            <a:avLst/>
          </a:prstGeom>
        </p:spPr>
        <p:txBody>
          <a:bodyPr wrap="square">
            <a:spAutoFit/>
          </a:bodyPr>
          <a:lstStyle/>
          <a:p>
            <a:pPr marL="457200" indent="-457200" defTabSz="914400" fontAlgn="base">
              <a:spcBef>
                <a:spcPct val="0"/>
              </a:spcBef>
              <a:spcAft>
                <a:spcPct val="0"/>
              </a:spcAft>
              <a:buFont typeface="Wingdings" panose="05000000000000000000" pitchFamily="2" charset="2"/>
              <a:buChar char="Ø"/>
            </a:pPr>
            <a:r>
              <a:rPr lang="en-US" sz="2400" dirty="0">
                <a:solidFill>
                  <a:prstClr val="black"/>
                </a:solidFill>
                <a:latin typeface="Baskerville Old Face" pitchFamily="18" charset="0"/>
                <a:cs typeface="Arial" charset="0"/>
              </a:rPr>
              <a:t>Become a Member of the MS-ISAC</a:t>
            </a:r>
          </a:p>
          <a:p>
            <a:pPr marL="457200" indent="-457200" defTabSz="914400" fontAlgn="base">
              <a:spcBef>
                <a:spcPct val="0"/>
              </a:spcBef>
              <a:spcAft>
                <a:spcPct val="0"/>
              </a:spcAft>
              <a:buFont typeface="Wingdings" panose="05000000000000000000" pitchFamily="2" charset="2"/>
              <a:buChar char="Ø"/>
            </a:pPr>
            <a:endParaRPr lang="en-US" sz="600" dirty="0">
              <a:solidFill>
                <a:prstClr val="black"/>
              </a:solidFill>
              <a:latin typeface="Baskerville Old Face" pitchFamily="18" charset="0"/>
              <a:cs typeface="Arial" charset="0"/>
            </a:endParaRPr>
          </a:p>
          <a:p>
            <a:pPr marL="800100" lvl="1" indent="-342900" defTabSz="914400" fontAlgn="base">
              <a:spcBef>
                <a:spcPct val="0"/>
              </a:spcBef>
              <a:spcAft>
                <a:spcPct val="0"/>
              </a:spcAft>
              <a:buFont typeface="Arial" panose="020B0604020202020204" pitchFamily="34" charset="0"/>
              <a:buChar char="•"/>
            </a:pPr>
            <a:r>
              <a:rPr lang="en-US" sz="2400" dirty="0">
                <a:solidFill>
                  <a:prstClr val="black"/>
                </a:solidFill>
                <a:latin typeface="Baskerville Old Face" pitchFamily="18" charset="0"/>
                <a:cs typeface="Arial" charset="0"/>
              </a:rPr>
              <a:t>No cost 24x7 cybersecurity assistance for SLTT</a:t>
            </a:r>
          </a:p>
          <a:p>
            <a:pPr marL="800100" lvl="1" indent="-342900" defTabSz="914400" fontAlgn="base">
              <a:spcBef>
                <a:spcPct val="0"/>
              </a:spcBef>
              <a:spcAft>
                <a:spcPct val="0"/>
              </a:spcAft>
              <a:buFont typeface="Arial" panose="020B0604020202020204" pitchFamily="34" charset="0"/>
              <a:buChar char="•"/>
            </a:pPr>
            <a:endParaRPr lang="en-US" sz="600" dirty="0">
              <a:solidFill>
                <a:prstClr val="black"/>
              </a:solidFill>
              <a:latin typeface="Baskerville Old Face" pitchFamily="18" charset="0"/>
              <a:cs typeface="Arial" charset="0"/>
            </a:endParaRPr>
          </a:p>
          <a:p>
            <a:pPr marL="800100" lvl="1" indent="-342900" defTabSz="914400" fontAlgn="base">
              <a:spcBef>
                <a:spcPct val="0"/>
              </a:spcBef>
              <a:spcAft>
                <a:spcPct val="0"/>
              </a:spcAft>
              <a:buFont typeface="Arial" panose="020B0604020202020204" pitchFamily="34" charset="0"/>
              <a:buChar char="•"/>
            </a:pPr>
            <a:r>
              <a:rPr lang="en-US" sz="2400" dirty="0">
                <a:solidFill>
                  <a:prstClr val="black"/>
                </a:solidFill>
                <a:latin typeface="Baskerville Old Face" pitchFamily="18" charset="0"/>
                <a:cs typeface="Arial" charset="0"/>
              </a:rPr>
              <a:t>866-787-4722 or </a:t>
            </a:r>
            <a:r>
              <a:rPr lang="en-US" sz="2400" dirty="0">
                <a:solidFill>
                  <a:prstClr val="black"/>
                </a:solidFill>
                <a:latin typeface="Baskerville Old Face" pitchFamily="18" charset="0"/>
                <a:cs typeface="Arial" charset="0"/>
                <a:hlinkClick r:id="rId3"/>
              </a:rPr>
              <a:t>SOC@cisecurity.org</a:t>
            </a:r>
            <a:endParaRPr lang="en-US" sz="2400" dirty="0">
              <a:solidFill>
                <a:prstClr val="black"/>
              </a:solidFill>
              <a:latin typeface="Baskerville Old Face" pitchFamily="18" charset="0"/>
              <a:cs typeface="Arial" charset="0"/>
            </a:endParaRPr>
          </a:p>
          <a:p>
            <a:pPr marL="914400" lvl="1" indent="-457200" defTabSz="914400" fontAlgn="base">
              <a:spcBef>
                <a:spcPct val="0"/>
              </a:spcBef>
              <a:spcAft>
                <a:spcPct val="0"/>
              </a:spcAft>
              <a:buFont typeface="Wingdings" panose="05000000000000000000" pitchFamily="2" charset="2"/>
              <a:buChar char="Ø"/>
            </a:pPr>
            <a:endParaRPr lang="en-US" sz="2400" dirty="0">
              <a:solidFill>
                <a:prstClr val="black"/>
              </a:solidFill>
              <a:latin typeface="Baskerville Old Face" pitchFamily="18" charset="0"/>
              <a:cs typeface="Arial" charset="0"/>
            </a:endParaRPr>
          </a:p>
          <a:p>
            <a:pPr marL="457200" indent="-457200" defTabSz="914400" fontAlgn="base">
              <a:spcBef>
                <a:spcPct val="0"/>
              </a:spcBef>
              <a:spcAft>
                <a:spcPct val="0"/>
              </a:spcAft>
              <a:buFont typeface="Wingdings" panose="05000000000000000000" pitchFamily="2" charset="2"/>
              <a:buChar char="Ø"/>
            </a:pPr>
            <a:r>
              <a:rPr lang="en-US" sz="2400" dirty="0">
                <a:solidFill>
                  <a:prstClr val="black"/>
                </a:solidFill>
                <a:latin typeface="Baskerville Old Face" pitchFamily="18" charset="0"/>
                <a:cs typeface="Arial" charset="0"/>
              </a:rPr>
              <a:t>Notify the FBI Internet Crimes Complaint Center (IC3)</a:t>
            </a:r>
          </a:p>
          <a:p>
            <a:pPr marL="457200" indent="-457200" defTabSz="914400" fontAlgn="base">
              <a:spcBef>
                <a:spcPct val="0"/>
              </a:spcBef>
              <a:spcAft>
                <a:spcPct val="0"/>
              </a:spcAft>
              <a:buFont typeface="Wingdings" panose="05000000000000000000" pitchFamily="2" charset="2"/>
              <a:buChar char="Ø"/>
            </a:pPr>
            <a:endParaRPr lang="en-US" sz="2400" dirty="0">
              <a:solidFill>
                <a:prstClr val="black"/>
              </a:solidFill>
              <a:latin typeface="Baskerville Old Face" pitchFamily="18" charset="0"/>
              <a:cs typeface="Arial" charset="0"/>
            </a:endParaRPr>
          </a:p>
          <a:p>
            <a:pPr marL="457200" indent="-457200" defTabSz="914400" fontAlgn="base">
              <a:spcBef>
                <a:spcPct val="0"/>
              </a:spcBef>
              <a:spcAft>
                <a:spcPct val="0"/>
              </a:spcAft>
              <a:buFont typeface="Wingdings" panose="05000000000000000000" pitchFamily="2" charset="2"/>
              <a:buChar char="Ø"/>
            </a:pPr>
            <a:r>
              <a:rPr lang="en-US" sz="2400" dirty="0">
                <a:solidFill>
                  <a:prstClr val="black"/>
                </a:solidFill>
                <a:latin typeface="Baskerville Old Face" pitchFamily="18" charset="0"/>
                <a:cs typeface="Arial" charset="0"/>
              </a:rPr>
              <a:t>Work with your local Electronic Crimes Task Force</a:t>
            </a:r>
          </a:p>
          <a:p>
            <a:pPr marL="457200" indent="-457200" defTabSz="914400" fontAlgn="base">
              <a:spcBef>
                <a:spcPct val="0"/>
              </a:spcBef>
              <a:spcAft>
                <a:spcPct val="0"/>
              </a:spcAft>
              <a:buFont typeface="Wingdings" panose="05000000000000000000" pitchFamily="2" charset="2"/>
              <a:buChar char="Ø"/>
            </a:pPr>
            <a:endParaRPr lang="en-US" sz="600" dirty="0">
              <a:solidFill>
                <a:prstClr val="black"/>
              </a:solidFill>
              <a:latin typeface="Baskerville Old Face" pitchFamily="18" charset="0"/>
              <a:cs typeface="Arial" charset="0"/>
            </a:endParaRPr>
          </a:p>
          <a:p>
            <a:pPr marL="914400" lvl="1" indent="-457200" defTabSz="914400" fontAlgn="base">
              <a:spcBef>
                <a:spcPct val="0"/>
              </a:spcBef>
              <a:spcAft>
                <a:spcPct val="0"/>
              </a:spcAft>
              <a:buFont typeface="Arial" panose="020B0604020202020204" pitchFamily="34" charset="0"/>
              <a:buChar char="•"/>
            </a:pPr>
            <a:r>
              <a:rPr lang="en-US" sz="2400" dirty="0">
                <a:solidFill>
                  <a:prstClr val="black"/>
                </a:solidFill>
                <a:latin typeface="Baskerville Old Face" pitchFamily="18" charset="0"/>
                <a:cs typeface="Arial" charset="0"/>
              </a:rPr>
              <a:t>USSS</a:t>
            </a:r>
          </a:p>
          <a:p>
            <a:pPr marL="914400" lvl="1" indent="-457200" defTabSz="914400" fontAlgn="base">
              <a:spcBef>
                <a:spcPct val="0"/>
              </a:spcBef>
              <a:spcAft>
                <a:spcPct val="0"/>
              </a:spcAft>
              <a:buFont typeface="Arial" panose="020B0604020202020204" pitchFamily="34" charset="0"/>
              <a:buChar char="•"/>
            </a:pPr>
            <a:endParaRPr lang="en-US" sz="600" dirty="0">
              <a:solidFill>
                <a:prstClr val="black"/>
              </a:solidFill>
              <a:latin typeface="Baskerville Old Face" pitchFamily="18" charset="0"/>
              <a:cs typeface="Arial" charset="0"/>
            </a:endParaRPr>
          </a:p>
          <a:p>
            <a:pPr marL="914400" lvl="1" indent="-457200" defTabSz="914400" fontAlgn="base">
              <a:spcBef>
                <a:spcPct val="0"/>
              </a:spcBef>
              <a:spcAft>
                <a:spcPct val="0"/>
              </a:spcAft>
              <a:buFont typeface="Arial" panose="020B0604020202020204" pitchFamily="34" charset="0"/>
              <a:buChar char="•"/>
            </a:pPr>
            <a:r>
              <a:rPr lang="en-US" sz="2400" dirty="0">
                <a:solidFill>
                  <a:prstClr val="black"/>
                </a:solidFill>
                <a:latin typeface="Baskerville Old Face" pitchFamily="18" charset="0"/>
                <a:cs typeface="Arial" charset="0"/>
              </a:rPr>
              <a:t>FBI</a:t>
            </a:r>
          </a:p>
          <a:p>
            <a:pPr marL="457200" indent="-457200" defTabSz="914400" fontAlgn="base">
              <a:spcBef>
                <a:spcPct val="0"/>
              </a:spcBef>
              <a:spcAft>
                <a:spcPct val="0"/>
              </a:spcAft>
              <a:buFont typeface="Wingdings" panose="05000000000000000000" pitchFamily="2" charset="2"/>
              <a:buChar char="Ø"/>
            </a:pPr>
            <a:endParaRPr lang="en-US" sz="2400" dirty="0">
              <a:solidFill>
                <a:prstClr val="black"/>
              </a:solidFill>
              <a:latin typeface="Baskerville Old Face" pitchFamily="18" charset="0"/>
              <a:cs typeface="Arial" charset="0"/>
            </a:endParaRPr>
          </a:p>
          <a:p>
            <a:pPr marL="457200" indent="-457200" defTabSz="914400" fontAlgn="base">
              <a:spcBef>
                <a:spcPct val="0"/>
              </a:spcBef>
              <a:spcAft>
                <a:spcPct val="0"/>
              </a:spcAft>
              <a:buFont typeface="Wingdings" panose="05000000000000000000" pitchFamily="2" charset="2"/>
              <a:buChar char="Ø"/>
            </a:pPr>
            <a:endParaRPr lang="en-US" sz="2400" dirty="0">
              <a:solidFill>
                <a:prstClr val="black"/>
              </a:solidFill>
              <a:latin typeface="Baskerville Old Face" pitchFamily="18" charset="0"/>
              <a:cs typeface="Arial" charset="0"/>
            </a:endParaRPr>
          </a:p>
        </p:txBody>
      </p:sp>
      <p:sp>
        <p:nvSpPr>
          <p:cNvPr id="6" name="Title 1"/>
          <p:cNvSpPr txBox="1">
            <a:spLocks/>
          </p:cNvSpPr>
          <p:nvPr/>
        </p:nvSpPr>
        <p:spPr bwMode="auto">
          <a:xfrm>
            <a:off x="1524000" y="228600"/>
            <a:ext cx="9144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defTabSz="914400" fontAlgn="base">
              <a:spcBef>
                <a:spcPct val="0"/>
              </a:spcBef>
              <a:spcAft>
                <a:spcPct val="0"/>
              </a:spcAft>
              <a:defRPr/>
            </a:pPr>
            <a:r>
              <a:rPr lang="en-US" sz="4000" dirty="0">
                <a:solidFill>
                  <a:prstClr val="black"/>
                </a:solidFill>
                <a:latin typeface="Times New Roman" pitchFamily="18" charset="0"/>
                <a:cs typeface="Times New Roman" pitchFamily="18" charset="0"/>
              </a:rPr>
              <a:t>Additional Reporting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1752601"/>
            <a:ext cx="3733800" cy="112520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68018" y="4952373"/>
            <a:ext cx="1571383" cy="154305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3200" y="4952374"/>
            <a:ext cx="1611130" cy="1560847"/>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18456" y="3141371"/>
            <a:ext cx="1595437" cy="1595437"/>
          </a:xfrm>
          <a:prstGeom prst="rect">
            <a:avLst/>
          </a:prstGeom>
        </p:spPr>
      </p:pic>
    </p:spTree>
    <p:extLst>
      <p:ext uri="{BB962C8B-B14F-4D97-AF65-F5344CB8AC3E}">
        <p14:creationId xmlns:p14="http://schemas.microsoft.com/office/powerpoint/2010/main" val="33510836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667691" y="1143000"/>
            <a:ext cx="8861000" cy="5562600"/>
          </a:xfrm>
          <a:prstGeom prst="rect">
            <a:avLst/>
          </a:prstGeom>
        </p:spPr>
      </p:pic>
      <p:sp>
        <p:nvSpPr>
          <p:cNvPr id="4" name="Title 1"/>
          <p:cNvSpPr txBox="1">
            <a:spLocks/>
          </p:cNvSpPr>
          <p:nvPr/>
        </p:nvSpPr>
        <p:spPr bwMode="auto">
          <a:xfrm>
            <a:off x="2438400" y="152400"/>
            <a:ext cx="8129016"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defTabSz="914400" fontAlgn="base">
              <a:spcBef>
                <a:spcPct val="0"/>
              </a:spcBef>
              <a:spcAft>
                <a:spcPct val="0"/>
              </a:spcAft>
            </a:pPr>
            <a:r>
              <a:rPr lang="en-US" sz="3600" dirty="0">
                <a:solidFill>
                  <a:prstClr val="black"/>
                </a:solidFill>
                <a:latin typeface="Times New Roman" pitchFamily="18" charset="0"/>
                <a:cs typeface="Times New Roman" pitchFamily="18" charset="0"/>
              </a:rPr>
              <a:t>WSFC Shares Cyber Data / Threat Info</a:t>
            </a:r>
          </a:p>
        </p:txBody>
      </p:sp>
      <p:pic>
        <p:nvPicPr>
          <p:cNvPr id="8" name="Picture 7"/>
          <p:cNvPicPr>
            <a:picLocks noChangeAspect="1"/>
          </p:cNvPicPr>
          <p:nvPr/>
        </p:nvPicPr>
        <p:blipFill>
          <a:blip r:embed="rId4"/>
          <a:stretch>
            <a:fillRect/>
          </a:stretch>
        </p:blipFill>
        <p:spPr>
          <a:xfrm>
            <a:off x="1749698" y="5006529"/>
            <a:ext cx="2545080" cy="1628678"/>
          </a:xfrm>
          <a:prstGeom prst="rect">
            <a:avLst/>
          </a:prstGeom>
          <a:ln w="12700">
            <a:solidFill>
              <a:srgbClr val="FF0000"/>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066791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50392" y="1295401"/>
            <a:ext cx="7924800" cy="4524315"/>
          </a:xfrm>
          <a:prstGeom prst="rect">
            <a:avLst/>
          </a:prstGeom>
        </p:spPr>
        <p:txBody>
          <a:bodyPr wrap="square">
            <a:spAutoFit/>
          </a:bodyPr>
          <a:lstStyle/>
          <a:p>
            <a:pPr marL="457200" indent="-457200" defTabSz="914400" fontAlgn="base">
              <a:spcBef>
                <a:spcPct val="0"/>
              </a:spcBef>
              <a:spcAft>
                <a:spcPct val="0"/>
              </a:spcAft>
              <a:buFont typeface="Wingdings" panose="05000000000000000000" pitchFamily="2" charset="2"/>
              <a:buChar char="Ø"/>
            </a:pPr>
            <a:r>
              <a:rPr lang="en-US" sz="2400" dirty="0">
                <a:solidFill>
                  <a:prstClr val="black"/>
                </a:solidFill>
                <a:latin typeface="Baskerville Old Face" pitchFamily="18" charset="0"/>
                <a:cs typeface="Arial" charset="0"/>
              </a:rPr>
              <a:t>Cyber Liaison Officer Program</a:t>
            </a:r>
          </a:p>
          <a:p>
            <a:pPr marL="457200" indent="457200" defTabSz="914400" fontAlgn="base">
              <a:spcBef>
                <a:spcPct val="0"/>
              </a:spcBef>
              <a:spcAft>
                <a:spcPct val="0"/>
              </a:spcAft>
              <a:buFont typeface="Arial" panose="020B0604020202020204" pitchFamily="34" charset="0"/>
              <a:buChar char="•"/>
            </a:pPr>
            <a:r>
              <a:rPr lang="en-US" sz="2400" dirty="0">
                <a:solidFill>
                  <a:prstClr val="black"/>
                </a:solidFill>
                <a:latin typeface="Baskerville Old Face" pitchFamily="18" charset="0"/>
                <a:cs typeface="Arial" charset="0"/>
              </a:rPr>
              <a:t>Similar to FLO program</a:t>
            </a:r>
          </a:p>
          <a:p>
            <a:pPr marL="457200" indent="457200" defTabSz="914400" fontAlgn="base">
              <a:spcBef>
                <a:spcPct val="0"/>
              </a:spcBef>
              <a:spcAft>
                <a:spcPct val="0"/>
              </a:spcAft>
              <a:buFont typeface="Arial" panose="020B0604020202020204" pitchFamily="34" charset="0"/>
              <a:buChar char="•"/>
            </a:pPr>
            <a:r>
              <a:rPr lang="en-US" sz="2400" dirty="0">
                <a:solidFill>
                  <a:prstClr val="black"/>
                </a:solidFill>
                <a:latin typeface="Baskerville Old Face" pitchFamily="18" charset="0"/>
                <a:cs typeface="Arial" charset="0"/>
              </a:rPr>
              <a:t>Partner engagement, training, IOC, etc.</a:t>
            </a:r>
          </a:p>
          <a:p>
            <a:pPr marL="914400" lvl="1" indent="-457200" defTabSz="914400" fontAlgn="base">
              <a:spcBef>
                <a:spcPct val="0"/>
              </a:spcBef>
              <a:spcAft>
                <a:spcPct val="0"/>
              </a:spcAft>
              <a:buFont typeface="Arial" panose="020B0604020202020204" pitchFamily="34" charset="0"/>
              <a:buChar char="•"/>
            </a:pPr>
            <a:r>
              <a:rPr lang="en-US" sz="2400" dirty="0">
                <a:solidFill>
                  <a:prstClr val="black"/>
                </a:solidFill>
                <a:latin typeface="Baskerville Old Face" pitchFamily="18" charset="0"/>
                <a:cs typeface="Arial" charset="0"/>
              </a:rPr>
              <a:t>Currently in design phase – plan to deploy Q1 2018</a:t>
            </a:r>
          </a:p>
          <a:p>
            <a:pPr marL="457200" indent="-457200" defTabSz="914400" fontAlgn="base">
              <a:spcBef>
                <a:spcPct val="0"/>
              </a:spcBef>
              <a:spcAft>
                <a:spcPct val="0"/>
              </a:spcAft>
              <a:buFont typeface="Wingdings" panose="05000000000000000000" pitchFamily="2" charset="2"/>
              <a:buChar char="Ø"/>
            </a:pPr>
            <a:endParaRPr lang="en-US" sz="2400" dirty="0">
              <a:solidFill>
                <a:prstClr val="black"/>
              </a:solidFill>
              <a:latin typeface="Baskerville Old Face" pitchFamily="18" charset="0"/>
              <a:cs typeface="Arial" charset="0"/>
            </a:endParaRPr>
          </a:p>
          <a:p>
            <a:pPr marL="457200" indent="-457200" defTabSz="914400" fontAlgn="base">
              <a:spcBef>
                <a:spcPct val="0"/>
              </a:spcBef>
              <a:spcAft>
                <a:spcPct val="0"/>
              </a:spcAft>
              <a:buFont typeface="Wingdings" panose="05000000000000000000" pitchFamily="2" charset="2"/>
              <a:buChar char="Ø"/>
            </a:pPr>
            <a:r>
              <a:rPr lang="en-US" sz="2400" dirty="0">
                <a:solidFill>
                  <a:prstClr val="black"/>
                </a:solidFill>
                <a:latin typeface="Baskerville Old Face" pitchFamily="18" charset="0"/>
                <a:cs typeface="Arial" charset="0"/>
              </a:rPr>
              <a:t>In the meantime… </a:t>
            </a:r>
          </a:p>
          <a:p>
            <a:pPr marL="914400" lvl="1" indent="-457200" defTabSz="914400" fontAlgn="base">
              <a:spcBef>
                <a:spcPct val="0"/>
              </a:spcBef>
              <a:spcAft>
                <a:spcPct val="0"/>
              </a:spcAft>
              <a:buFont typeface="Arial" panose="020B0604020202020204" pitchFamily="34" charset="0"/>
              <a:buChar char="•"/>
            </a:pPr>
            <a:r>
              <a:rPr lang="en-US" sz="2400" dirty="0">
                <a:solidFill>
                  <a:prstClr val="black"/>
                </a:solidFill>
                <a:latin typeface="Baskerville Old Face" pitchFamily="18" charset="0"/>
                <a:cs typeface="Arial" charset="0"/>
              </a:rPr>
              <a:t>CIRCAS</a:t>
            </a:r>
          </a:p>
          <a:p>
            <a:pPr marL="914400" lvl="1" indent="-457200" defTabSz="914400" fontAlgn="base">
              <a:spcBef>
                <a:spcPct val="0"/>
              </a:spcBef>
              <a:spcAft>
                <a:spcPct val="0"/>
              </a:spcAft>
              <a:buFont typeface="Arial" panose="020B0604020202020204" pitchFamily="34" charset="0"/>
              <a:buChar char="•"/>
            </a:pPr>
            <a:r>
              <a:rPr lang="en-US" sz="2400" dirty="0" err="1">
                <a:solidFill>
                  <a:prstClr val="black"/>
                </a:solidFill>
                <a:latin typeface="Baskerville Old Face" pitchFamily="18" charset="0"/>
                <a:cs typeface="Arial" charset="0"/>
              </a:rPr>
              <a:t>Infragard</a:t>
            </a:r>
            <a:endParaRPr lang="en-US" sz="2400" dirty="0">
              <a:solidFill>
                <a:prstClr val="black"/>
              </a:solidFill>
              <a:latin typeface="Baskerville Old Face" pitchFamily="18" charset="0"/>
              <a:cs typeface="Arial" charset="0"/>
            </a:endParaRPr>
          </a:p>
          <a:p>
            <a:pPr marL="914400" lvl="1" indent="-457200" defTabSz="914400" fontAlgn="base">
              <a:spcBef>
                <a:spcPct val="0"/>
              </a:spcBef>
              <a:spcAft>
                <a:spcPct val="0"/>
              </a:spcAft>
              <a:buFont typeface="Arial" panose="020B0604020202020204" pitchFamily="34" charset="0"/>
              <a:buChar char="•"/>
            </a:pPr>
            <a:r>
              <a:rPr lang="en-US" sz="2400" dirty="0">
                <a:solidFill>
                  <a:prstClr val="black"/>
                </a:solidFill>
                <a:latin typeface="Baskerville Old Face" pitchFamily="18" charset="0"/>
                <a:cs typeface="Arial" charset="0"/>
              </a:rPr>
              <a:t>Agora</a:t>
            </a:r>
          </a:p>
          <a:p>
            <a:pPr marL="914400" lvl="1" indent="-457200" defTabSz="914400" fontAlgn="base">
              <a:spcBef>
                <a:spcPct val="0"/>
              </a:spcBef>
              <a:spcAft>
                <a:spcPct val="0"/>
              </a:spcAft>
              <a:buFont typeface="Arial" panose="020B0604020202020204" pitchFamily="34" charset="0"/>
              <a:buChar char="•"/>
            </a:pPr>
            <a:r>
              <a:rPr lang="en-US" sz="2400" dirty="0">
                <a:solidFill>
                  <a:prstClr val="black"/>
                </a:solidFill>
                <a:latin typeface="Baskerville Old Face" pitchFamily="18" charset="0"/>
                <a:cs typeface="Arial" charset="0"/>
              </a:rPr>
              <a:t>Emerald Down</a:t>
            </a:r>
          </a:p>
          <a:p>
            <a:pPr marL="914400" lvl="1" indent="-457200" defTabSz="914400" fontAlgn="base">
              <a:spcBef>
                <a:spcPct val="0"/>
              </a:spcBef>
              <a:spcAft>
                <a:spcPct val="0"/>
              </a:spcAft>
              <a:buFont typeface="Arial" panose="020B0604020202020204" pitchFamily="34" charset="0"/>
              <a:buChar char="•"/>
            </a:pPr>
            <a:r>
              <a:rPr lang="en-US" sz="2400" dirty="0">
                <a:solidFill>
                  <a:prstClr val="black"/>
                </a:solidFill>
                <a:latin typeface="Baskerville Old Face" pitchFamily="18" charset="0"/>
                <a:cs typeface="Arial" charset="0"/>
              </a:rPr>
              <a:t>PISCES (TBD)</a:t>
            </a:r>
          </a:p>
          <a:p>
            <a:pPr marL="914400" lvl="1" indent="-457200" defTabSz="914400" fontAlgn="base">
              <a:spcBef>
                <a:spcPct val="0"/>
              </a:spcBef>
              <a:spcAft>
                <a:spcPct val="0"/>
              </a:spcAft>
              <a:buFont typeface="Arial" panose="020B0604020202020204" pitchFamily="34" charset="0"/>
              <a:buChar char="•"/>
            </a:pPr>
            <a:r>
              <a:rPr lang="en-US" sz="2400" dirty="0">
                <a:solidFill>
                  <a:prstClr val="black"/>
                </a:solidFill>
                <a:latin typeface="Baskerville Old Face" pitchFamily="18" charset="0"/>
                <a:cs typeface="Arial" charset="0"/>
              </a:rPr>
              <a:t>DHS Cyber COP</a:t>
            </a:r>
          </a:p>
        </p:txBody>
      </p:sp>
      <p:sp>
        <p:nvSpPr>
          <p:cNvPr id="6" name="Title 1"/>
          <p:cNvSpPr txBox="1">
            <a:spLocks/>
          </p:cNvSpPr>
          <p:nvPr/>
        </p:nvSpPr>
        <p:spPr bwMode="auto">
          <a:xfrm>
            <a:off x="1524000" y="228600"/>
            <a:ext cx="9144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defTabSz="914400" fontAlgn="base">
              <a:spcBef>
                <a:spcPct val="0"/>
              </a:spcBef>
              <a:spcAft>
                <a:spcPct val="0"/>
              </a:spcAft>
            </a:pPr>
            <a:r>
              <a:rPr lang="en-US" sz="4000" dirty="0">
                <a:solidFill>
                  <a:prstClr val="black"/>
                </a:solidFill>
                <a:latin typeface="Baskerville Old Face" pitchFamily="18" charset="0"/>
                <a:cs typeface="Arial" charset="0"/>
              </a:rPr>
              <a:t>Cyber Information Sharing</a:t>
            </a:r>
          </a:p>
        </p:txBody>
      </p:sp>
      <p:pic>
        <p:nvPicPr>
          <p:cNvPr id="5122" name="Picture 2" descr="http://www.thecommonsenseshow.com/siteupload/2012/11/infragard-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9400" y="3804753"/>
            <a:ext cx="1750392" cy="17145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4995700" y="5747856"/>
            <a:ext cx="5381625" cy="904875"/>
          </a:xfrm>
          <a:prstGeom prst="rect">
            <a:avLst/>
          </a:prstGeom>
          <a:ln>
            <a:noFill/>
          </a:ln>
          <a:effectLst>
            <a:outerShdw blurRad="190500" algn="tl" rotWithShape="0">
              <a:srgbClr val="000000">
                <a:alpha val="70000"/>
              </a:srgbClr>
            </a:outerShdw>
          </a:effectLst>
        </p:spPr>
      </p:pic>
      <p:pic>
        <p:nvPicPr>
          <p:cNvPr id="7" name="Picture 6" descr="C:\Users\disn482\Documents\Cyber Strategy\Graphics\CIRCA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3004653"/>
            <a:ext cx="197372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234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9800" y="1143001"/>
            <a:ext cx="7924800" cy="5478423"/>
          </a:xfrm>
          <a:prstGeom prst="rect">
            <a:avLst/>
          </a:prstGeom>
        </p:spPr>
        <p:txBody>
          <a:bodyPr wrap="square">
            <a:spAutoFit/>
          </a:bodyPr>
          <a:lstStyle/>
          <a:p>
            <a:pPr marL="457200" indent="-457200" defTabSz="914400" fontAlgn="base">
              <a:spcBef>
                <a:spcPct val="0"/>
              </a:spcBef>
              <a:spcAft>
                <a:spcPct val="0"/>
              </a:spcAft>
              <a:buFont typeface="Wingdings" panose="05000000000000000000" pitchFamily="2" charset="2"/>
              <a:buChar char="Ø"/>
            </a:pPr>
            <a:r>
              <a:rPr lang="en-US" sz="2400" dirty="0">
                <a:solidFill>
                  <a:prstClr val="black"/>
                </a:solidFill>
                <a:latin typeface="Baskerville Old Face" pitchFamily="18" charset="0"/>
                <a:cs typeface="Arial" charset="0"/>
              </a:rPr>
              <a:t>Provide training for stakeholders</a:t>
            </a:r>
          </a:p>
          <a:p>
            <a:pPr marL="914400" lvl="1" indent="-457200" defTabSz="914400" fontAlgn="base">
              <a:spcBef>
                <a:spcPct val="0"/>
              </a:spcBef>
              <a:spcAft>
                <a:spcPct val="0"/>
              </a:spcAft>
              <a:buFont typeface="Wingdings" panose="05000000000000000000" pitchFamily="2" charset="2"/>
              <a:buChar char="Ø"/>
            </a:pPr>
            <a:r>
              <a:rPr lang="en-US" sz="2400" dirty="0">
                <a:solidFill>
                  <a:prstClr val="black"/>
                </a:solidFill>
                <a:latin typeface="Baskerville Old Face" pitchFamily="18" charset="0"/>
                <a:cs typeface="Arial" charset="0"/>
              </a:rPr>
              <a:t>Threat activity, indicators, and response</a:t>
            </a:r>
          </a:p>
          <a:p>
            <a:pPr marL="457200" indent="-457200" defTabSz="914400" fontAlgn="base">
              <a:spcBef>
                <a:spcPct val="0"/>
              </a:spcBef>
              <a:spcAft>
                <a:spcPct val="0"/>
              </a:spcAft>
              <a:buFont typeface="Wingdings" panose="05000000000000000000" pitchFamily="2" charset="2"/>
              <a:buChar char="Ø"/>
            </a:pPr>
            <a:endParaRPr lang="en-US" sz="2400" dirty="0">
              <a:solidFill>
                <a:prstClr val="black"/>
              </a:solidFill>
              <a:latin typeface="Baskerville Old Face" pitchFamily="18" charset="0"/>
              <a:cs typeface="Arial" charset="0"/>
            </a:endParaRPr>
          </a:p>
          <a:p>
            <a:pPr marL="457200" indent="-457200" defTabSz="914400" fontAlgn="base">
              <a:spcBef>
                <a:spcPct val="0"/>
              </a:spcBef>
              <a:spcAft>
                <a:spcPct val="0"/>
              </a:spcAft>
              <a:buFont typeface="Wingdings" panose="05000000000000000000" pitchFamily="2" charset="2"/>
              <a:buChar char="Ø"/>
            </a:pPr>
            <a:r>
              <a:rPr lang="en-US" sz="2400" dirty="0">
                <a:solidFill>
                  <a:prstClr val="black"/>
                </a:solidFill>
                <a:latin typeface="Baskerville Old Face" pitchFamily="18" charset="0"/>
                <a:cs typeface="Arial" charset="0"/>
              </a:rPr>
              <a:t>Fusion Center Cyber Performance Level</a:t>
            </a:r>
          </a:p>
          <a:p>
            <a:pPr marL="914400" indent="-457200" defTabSz="914400" fontAlgn="base">
              <a:spcBef>
                <a:spcPct val="0"/>
              </a:spcBef>
              <a:spcAft>
                <a:spcPct val="0"/>
              </a:spcAft>
              <a:buFont typeface="Arial" panose="020B0604020202020204" pitchFamily="34" charset="0"/>
              <a:buChar char="•"/>
            </a:pPr>
            <a:r>
              <a:rPr lang="en-US" sz="2400" dirty="0">
                <a:solidFill>
                  <a:prstClr val="black"/>
                </a:solidFill>
                <a:latin typeface="Baskerville Old Face" pitchFamily="18" charset="0"/>
                <a:cs typeface="Arial" charset="0"/>
              </a:rPr>
              <a:t>Level 2a</a:t>
            </a:r>
          </a:p>
          <a:p>
            <a:pPr marL="1828800" indent="-508000" defTabSz="914400" fontAlgn="base">
              <a:spcBef>
                <a:spcPct val="0"/>
              </a:spcBef>
              <a:spcAft>
                <a:spcPct val="0"/>
              </a:spcAft>
              <a:buFont typeface="Wingdings" panose="05000000000000000000" pitchFamily="2" charset="2"/>
              <a:buChar char="ü"/>
            </a:pPr>
            <a:endParaRPr lang="en-US" sz="600" dirty="0">
              <a:solidFill>
                <a:srgbClr val="FF0000"/>
              </a:solidFill>
              <a:latin typeface="Baskerville Old Face" pitchFamily="18" charset="0"/>
              <a:cs typeface="Arial" charset="0"/>
            </a:endParaRPr>
          </a:p>
          <a:p>
            <a:pPr marL="1828800" indent="-508000" defTabSz="914400" fontAlgn="base">
              <a:spcBef>
                <a:spcPct val="0"/>
              </a:spcBef>
              <a:spcAft>
                <a:spcPct val="0"/>
              </a:spcAft>
              <a:buFont typeface="Wingdings" panose="05000000000000000000" pitchFamily="2" charset="2"/>
              <a:buChar char="ü"/>
            </a:pPr>
            <a:r>
              <a:rPr lang="en-US" sz="2000" dirty="0">
                <a:solidFill>
                  <a:srgbClr val="00B050"/>
                </a:solidFill>
                <a:latin typeface="Baskerville Old Face" pitchFamily="18" charset="0"/>
                <a:cs typeface="Arial" charset="0"/>
              </a:rPr>
              <a:t>Fusion Center produces cyber analysis based upon raw reporting and other local and national sources.</a:t>
            </a:r>
          </a:p>
          <a:p>
            <a:pPr marL="1828800" indent="-508000" defTabSz="914400" fontAlgn="base">
              <a:spcBef>
                <a:spcPct val="0"/>
              </a:spcBef>
              <a:spcAft>
                <a:spcPct val="0"/>
              </a:spcAft>
              <a:buFont typeface="Wingdings" panose="05000000000000000000" pitchFamily="2" charset="2"/>
              <a:buChar char="ü"/>
            </a:pPr>
            <a:endParaRPr lang="en-US" sz="600" dirty="0">
              <a:solidFill>
                <a:srgbClr val="00B050"/>
              </a:solidFill>
              <a:latin typeface="Baskerville Old Face" pitchFamily="18" charset="0"/>
              <a:cs typeface="Arial" charset="0"/>
            </a:endParaRPr>
          </a:p>
          <a:p>
            <a:pPr marL="1828800" indent="-508000" defTabSz="914400" fontAlgn="base">
              <a:spcBef>
                <a:spcPct val="0"/>
              </a:spcBef>
              <a:spcAft>
                <a:spcPct val="0"/>
              </a:spcAft>
              <a:buFont typeface="Wingdings" panose="05000000000000000000" pitchFamily="2" charset="2"/>
              <a:buChar char="ü"/>
            </a:pPr>
            <a:r>
              <a:rPr lang="en-US" sz="2000" dirty="0">
                <a:solidFill>
                  <a:srgbClr val="00B050"/>
                </a:solidFill>
                <a:latin typeface="Baskerville Old Face" pitchFamily="18" charset="0"/>
                <a:cs typeface="Arial" charset="0"/>
              </a:rPr>
              <a:t>Fusion Center analysts have sufficient cyber knowledge to receive, relay, and analyze cyber incidents and reporting.</a:t>
            </a:r>
          </a:p>
          <a:p>
            <a:pPr marL="1828800" indent="-508000" defTabSz="914400" fontAlgn="base">
              <a:spcBef>
                <a:spcPct val="0"/>
              </a:spcBef>
              <a:spcAft>
                <a:spcPct val="0"/>
              </a:spcAft>
              <a:buFont typeface="Wingdings" panose="05000000000000000000" pitchFamily="2" charset="2"/>
              <a:buChar char="ü"/>
            </a:pPr>
            <a:endParaRPr lang="en-US" sz="600" dirty="0">
              <a:solidFill>
                <a:srgbClr val="00B050"/>
              </a:solidFill>
              <a:latin typeface="Baskerville Old Face" pitchFamily="18" charset="0"/>
              <a:cs typeface="Arial" charset="0"/>
            </a:endParaRPr>
          </a:p>
          <a:p>
            <a:pPr marL="1828800" indent="-508000" defTabSz="914400" fontAlgn="base">
              <a:spcBef>
                <a:spcPct val="0"/>
              </a:spcBef>
              <a:spcAft>
                <a:spcPct val="0"/>
              </a:spcAft>
              <a:buFont typeface="Wingdings" panose="05000000000000000000" pitchFamily="2" charset="2"/>
              <a:buChar char="ü"/>
            </a:pPr>
            <a:r>
              <a:rPr lang="en-US" sz="2000" dirty="0">
                <a:solidFill>
                  <a:srgbClr val="FF0000"/>
                </a:solidFill>
                <a:latin typeface="Baskerville Old Face" pitchFamily="18" charset="0"/>
                <a:cs typeface="Arial" charset="0"/>
              </a:rPr>
              <a:t>Fusion Center collects, writes and disseminates raw reporting.</a:t>
            </a:r>
          </a:p>
          <a:p>
            <a:pPr marL="1828800" indent="-508000" defTabSz="914400" fontAlgn="base">
              <a:spcBef>
                <a:spcPct val="0"/>
              </a:spcBef>
              <a:spcAft>
                <a:spcPct val="0"/>
              </a:spcAft>
              <a:buFont typeface="Wingdings" panose="05000000000000000000" pitchFamily="2" charset="2"/>
              <a:buChar char="ü"/>
            </a:pPr>
            <a:endParaRPr lang="en-US" sz="2000" dirty="0">
              <a:solidFill>
                <a:srgbClr val="00B050"/>
              </a:solidFill>
              <a:latin typeface="Baskerville Old Face" pitchFamily="18" charset="0"/>
              <a:cs typeface="Arial" charset="0"/>
            </a:endParaRPr>
          </a:p>
          <a:p>
            <a:pPr marL="457200" indent="-457200" defTabSz="914400" fontAlgn="base">
              <a:spcBef>
                <a:spcPct val="0"/>
              </a:spcBef>
              <a:spcAft>
                <a:spcPct val="0"/>
              </a:spcAft>
              <a:buFont typeface="Wingdings" panose="05000000000000000000" pitchFamily="2" charset="2"/>
              <a:buChar char="Ø"/>
            </a:pPr>
            <a:r>
              <a:rPr lang="en-US" sz="2400" dirty="0">
                <a:solidFill>
                  <a:prstClr val="black"/>
                </a:solidFill>
                <a:latin typeface="Baskerville Old Face" pitchFamily="18" charset="0"/>
                <a:cs typeface="Arial" charset="0"/>
              </a:rPr>
              <a:t>Increase Outreach Capabilities</a:t>
            </a:r>
          </a:p>
          <a:p>
            <a:pPr defTabSz="914400" fontAlgn="base">
              <a:spcBef>
                <a:spcPct val="0"/>
              </a:spcBef>
              <a:spcAft>
                <a:spcPct val="0"/>
              </a:spcAft>
            </a:pPr>
            <a:endParaRPr lang="en-US" sz="2400" dirty="0">
              <a:solidFill>
                <a:prstClr val="black"/>
              </a:solidFill>
              <a:latin typeface="Baskerville Old Face" pitchFamily="18" charset="0"/>
              <a:cs typeface="Arial" charset="0"/>
            </a:endParaRPr>
          </a:p>
          <a:p>
            <a:pPr marL="457200" indent="-457200" defTabSz="914400" fontAlgn="base">
              <a:spcBef>
                <a:spcPct val="0"/>
              </a:spcBef>
              <a:spcAft>
                <a:spcPct val="0"/>
              </a:spcAft>
              <a:buFont typeface="Wingdings" panose="05000000000000000000" pitchFamily="2" charset="2"/>
              <a:buChar char="Ø"/>
            </a:pPr>
            <a:r>
              <a:rPr lang="en-US" sz="2400" dirty="0">
                <a:solidFill>
                  <a:prstClr val="black"/>
                </a:solidFill>
                <a:latin typeface="Baskerville Old Face" pitchFamily="18" charset="0"/>
                <a:cs typeface="Arial" charset="0"/>
              </a:rPr>
              <a:t>Write cyber analytic products (CP-3)</a:t>
            </a:r>
          </a:p>
        </p:txBody>
      </p:sp>
      <p:sp>
        <p:nvSpPr>
          <p:cNvPr id="6" name="Title 1"/>
          <p:cNvSpPr txBox="1">
            <a:spLocks/>
          </p:cNvSpPr>
          <p:nvPr/>
        </p:nvSpPr>
        <p:spPr bwMode="auto">
          <a:xfrm>
            <a:off x="1524000" y="228600"/>
            <a:ext cx="9144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defTabSz="914400" fontAlgn="base">
              <a:spcBef>
                <a:spcPct val="0"/>
              </a:spcBef>
              <a:spcAft>
                <a:spcPct val="0"/>
              </a:spcAft>
              <a:defRPr/>
            </a:pPr>
            <a:r>
              <a:rPr lang="en-US" sz="4000" dirty="0">
                <a:solidFill>
                  <a:prstClr val="black"/>
                </a:solidFill>
                <a:latin typeface="Times New Roman" pitchFamily="18" charset="0"/>
                <a:cs typeface="Times New Roman" pitchFamily="18" charset="0"/>
              </a:rPr>
              <a:t>Cyber Performance Goal</a:t>
            </a:r>
          </a:p>
        </p:txBody>
      </p:sp>
    </p:spTree>
    <p:extLst>
      <p:ext uri="{BB962C8B-B14F-4D97-AF65-F5344CB8AC3E}">
        <p14:creationId xmlns:p14="http://schemas.microsoft.com/office/powerpoint/2010/main" val="27135118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1447800"/>
            <a:ext cx="8686800" cy="5181600"/>
          </a:xfrm>
          <a:ln>
            <a:noFill/>
          </a:ln>
        </p:spPr>
        <p:txBody>
          <a:bodyPr/>
          <a:lstStyle/>
          <a:p>
            <a:pPr algn="ctr" eaLnBrk="1" fontAlgn="auto" hangingPunct="1">
              <a:spcBef>
                <a:spcPts val="600"/>
              </a:spcBef>
              <a:spcAft>
                <a:spcPts val="0"/>
              </a:spcAft>
              <a:buNone/>
              <a:defRPr/>
            </a:pPr>
            <a:r>
              <a:rPr lang="en-US" b="1" dirty="0">
                <a:latin typeface="Baskerville Old Face" panose="02020602080505020303" pitchFamily="18" charset="0"/>
              </a:rPr>
              <a:t>Washington State Fusion Center</a:t>
            </a:r>
          </a:p>
          <a:p>
            <a:pPr algn="ctr" eaLnBrk="1" fontAlgn="auto" hangingPunct="1">
              <a:spcBef>
                <a:spcPts val="600"/>
              </a:spcBef>
              <a:spcAft>
                <a:spcPts val="0"/>
              </a:spcAft>
              <a:buNone/>
              <a:defRPr/>
            </a:pPr>
            <a:endParaRPr lang="en-US" dirty="0">
              <a:latin typeface="Baskerville Old Face" panose="02020602080505020303" pitchFamily="18" charset="0"/>
            </a:endParaRPr>
          </a:p>
          <a:p>
            <a:pPr algn="ctr" eaLnBrk="1" fontAlgn="auto" hangingPunct="1">
              <a:spcBef>
                <a:spcPts val="600"/>
              </a:spcBef>
              <a:spcAft>
                <a:spcPts val="0"/>
              </a:spcAft>
              <a:buNone/>
              <a:defRPr/>
            </a:pPr>
            <a:r>
              <a:rPr lang="en-US" dirty="0">
                <a:latin typeface="Baskerville Old Face" panose="02020602080505020303" pitchFamily="18" charset="0"/>
              </a:rPr>
              <a:t>Allen Avery</a:t>
            </a:r>
          </a:p>
          <a:p>
            <a:pPr algn="ctr" eaLnBrk="1" fontAlgn="auto" hangingPunct="1">
              <a:spcBef>
                <a:spcPts val="600"/>
              </a:spcBef>
              <a:spcAft>
                <a:spcPts val="0"/>
              </a:spcAft>
              <a:buNone/>
              <a:defRPr/>
            </a:pPr>
            <a:r>
              <a:rPr lang="en-US" dirty="0">
                <a:latin typeface="Baskerville Old Face" panose="02020602080505020303" pitchFamily="18" charset="0"/>
                <a:hlinkClick r:id="rId3"/>
              </a:rPr>
              <a:t>Allen.avery@wsfc.wa.gov</a:t>
            </a:r>
            <a:endParaRPr lang="en-US" dirty="0">
              <a:latin typeface="Baskerville Old Face" panose="02020602080505020303" pitchFamily="18" charset="0"/>
            </a:endParaRPr>
          </a:p>
          <a:p>
            <a:pPr algn="ctr" eaLnBrk="1" fontAlgn="auto" hangingPunct="1">
              <a:spcBef>
                <a:spcPts val="600"/>
              </a:spcBef>
              <a:spcAft>
                <a:spcPts val="0"/>
              </a:spcAft>
              <a:buNone/>
              <a:defRPr/>
            </a:pPr>
            <a:endParaRPr lang="en-US" b="1" dirty="0">
              <a:latin typeface="Baskerville Old Face" panose="02020602080505020303" pitchFamily="18" charset="0"/>
            </a:endParaRPr>
          </a:p>
          <a:p>
            <a:pPr algn="ctr" eaLnBrk="1" fontAlgn="auto" hangingPunct="1">
              <a:spcBef>
                <a:spcPts val="600"/>
              </a:spcBef>
              <a:spcAft>
                <a:spcPts val="0"/>
              </a:spcAft>
              <a:buNone/>
              <a:defRPr/>
            </a:pPr>
            <a:r>
              <a:rPr lang="en-US" b="1" dirty="0">
                <a:latin typeface="Baskerville Old Face" panose="02020602080505020303" pitchFamily="18" charset="0"/>
                <a:hlinkClick r:id="rId4"/>
              </a:rPr>
              <a:t>www.wsfc.wa.gov</a:t>
            </a:r>
            <a:r>
              <a:rPr lang="en-US" b="1" dirty="0">
                <a:latin typeface="Baskerville Old Face" panose="02020602080505020303" pitchFamily="18" charset="0"/>
              </a:rPr>
              <a:t> </a:t>
            </a:r>
          </a:p>
          <a:p>
            <a:pPr algn="ctr" eaLnBrk="1" fontAlgn="auto" hangingPunct="1">
              <a:spcBef>
                <a:spcPts val="600"/>
              </a:spcBef>
              <a:spcAft>
                <a:spcPts val="0"/>
              </a:spcAft>
              <a:buNone/>
              <a:defRPr/>
            </a:pPr>
            <a:r>
              <a:rPr lang="en-US" dirty="0">
                <a:solidFill>
                  <a:schemeClr val="accent6">
                    <a:lumMod val="75000"/>
                  </a:schemeClr>
                </a:solidFill>
                <a:latin typeface="Baskerville Old Face" panose="02020602080505020303" pitchFamily="18" charset="0"/>
                <a:hlinkClick r:id="rId5"/>
              </a:rPr>
              <a:t>Intake@wsfc.wa.gov</a:t>
            </a:r>
            <a:endParaRPr lang="en-US" dirty="0">
              <a:solidFill>
                <a:schemeClr val="accent6">
                  <a:lumMod val="75000"/>
                </a:schemeClr>
              </a:solidFill>
              <a:latin typeface="Baskerville Old Face" panose="02020602080505020303" pitchFamily="18" charset="0"/>
            </a:endParaRPr>
          </a:p>
          <a:p>
            <a:pPr algn="ctr" eaLnBrk="1" fontAlgn="auto" hangingPunct="1">
              <a:spcBef>
                <a:spcPts val="600"/>
              </a:spcBef>
              <a:spcAft>
                <a:spcPts val="0"/>
              </a:spcAft>
              <a:buNone/>
              <a:defRPr/>
            </a:pPr>
            <a:r>
              <a:rPr lang="en-US" dirty="0">
                <a:latin typeface="Baskerville Old Face" panose="02020602080505020303" pitchFamily="18" charset="0"/>
              </a:rPr>
              <a:t>877.843.9522</a:t>
            </a:r>
          </a:p>
          <a:p>
            <a:pPr algn="ctr" eaLnBrk="1" fontAlgn="auto" hangingPunct="1">
              <a:spcBef>
                <a:spcPts val="600"/>
              </a:spcBef>
              <a:spcAft>
                <a:spcPts val="0"/>
              </a:spcAft>
              <a:buNone/>
              <a:defRPr/>
            </a:pPr>
            <a:endParaRPr lang="en-US" dirty="0">
              <a:latin typeface="Baskerville Old Face" panose="02020602080505020303" pitchFamily="18" charset="0"/>
            </a:endParaRPr>
          </a:p>
          <a:p>
            <a:pPr algn="ctr" eaLnBrk="1" fontAlgn="auto" hangingPunct="1">
              <a:spcBef>
                <a:spcPts val="600"/>
              </a:spcBef>
              <a:spcAft>
                <a:spcPts val="0"/>
              </a:spcAft>
              <a:buNone/>
              <a:defRPr/>
            </a:pPr>
            <a:endParaRPr lang="en-US" sz="2800" dirty="0">
              <a:latin typeface="Baskerville Old Face" panose="02020602080505020303" pitchFamily="18" charset="0"/>
            </a:endParaRPr>
          </a:p>
          <a:p>
            <a:pPr algn="ctr" eaLnBrk="1" fontAlgn="auto" hangingPunct="1">
              <a:spcBef>
                <a:spcPts val="600"/>
              </a:spcBef>
              <a:spcAft>
                <a:spcPts val="0"/>
              </a:spcAft>
              <a:buNone/>
              <a:defRPr/>
            </a:pPr>
            <a:endParaRPr lang="en-US" sz="2800" dirty="0">
              <a:latin typeface="Baskerville Old Face" panose="02020602080505020303" pitchFamily="18" charset="0"/>
            </a:endParaRPr>
          </a:p>
          <a:p>
            <a:pPr algn="ctr" eaLnBrk="1" fontAlgn="auto" hangingPunct="1">
              <a:spcBef>
                <a:spcPts val="600"/>
              </a:spcBef>
              <a:spcAft>
                <a:spcPts val="0"/>
              </a:spcAft>
              <a:buNone/>
              <a:defRPr/>
            </a:pPr>
            <a:endParaRPr lang="en-US" sz="1050" dirty="0">
              <a:latin typeface="Century Gothic" pitchFamily="34" charset="0"/>
            </a:endParaRPr>
          </a:p>
          <a:p>
            <a:pPr eaLnBrk="1" fontAlgn="auto" hangingPunct="1">
              <a:spcBef>
                <a:spcPts val="600"/>
              </a:spcBef>
              <a:spcAft>
                <a:spcPts val="0"/>
              </a:spcAft>
              <a:buNone/>
              <a:defRPr/>
            </a:pPr>
            <a:endParaRPr lang="en-US" sz="2800" dirty="0">
              <a:latin typeface="Century Gothic" pitchFamily="34" charset="0"/>
            </a:endParaRPr>
          </a:p>
        </p:txBody>
      </p:sp>
      <p:sp>
        <p:nvSpPr>
          <p:cNvPr id="31747" name="Title 3"/>
          <p:cNvSpPr>
            <a:spLocks noGrp="1"/>
          </p:cNvSpPr>
          <p:nvPr>
            <p:ph type="title"/>
          </p:nvPr>
        </p:nvSpPr>
        <p:spPr>
          <a:xfrm>
            <a:off x="1752600" y="228601"/>
            <a:ext cx="8686800" cy="761999"/>
          </a:xfrm>
        </p:spPr>
        <p:txBody>
          <a:bodyPr/>
          <a:lstStyle/>
          <a:p>
            <a:r>
              <a:rPr lang="en-US" dirty="0"/>
              <a:t>Contact</a:t>
            </a:r>
          </a:p>
        </p:txBody>
      </p:sp>
    </p:spTree>
    <p:extLst>
      <p:ext uri="{BB962C8B-B14F-4D97-AF65-F5344CB8AC3E}">
        <p14:creationId xmlns:p14="http://schemas.microsoft.com/office/powerpoint/2010/main" val="140175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76200"/>
            <a:ext cx="8991600" cy="67056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imes New Roman" pitchFamily="18" charset="0"/>
              <a:cs typeface="Times New Roman" pitchFamily="18" charset="0"/>
            </a:endParaRPr>
          </a:p>
        </p:txBody>
      </p:sp>
      <p:sp>
        <p:nvSpPr>
          <p:cNvPr id="3" name="Rectangle 2"/>
          <p:cNvSpPr/>
          <p:nvPr/>
        </p:nvSpPr>
        <p:spPr>
          <a:xfrm>
            <a:off x="1643063" y="119063"/>
            <a:ext cx="89154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imes New Roman" pitchFamily="18" charset="0"/>
              <a:cs typeface="Times New Roman" pitchFamily="18" charset="0"/>
            </a:endParaRPr>
          </a:p>
        </p:txBody>
      </p:sp>
      <p:sp>
        <p:nvSpPr>
          <p:cNvPr id="5" name="Rectangle 12"/>
          <p:cNvSpPr>
            <a:spLocks noChangeArrowheads="1"/>
          </p:cNvSpPr>
          <p:nvPr/>
        </p:nvSpPr>
        <p:spPr bwMode="auto">
          <a:xfrm>
            <a:off x="1938338" y="758825"/>
            <a:ext cx="8305800" cy="922338"/>
          </a:xfrm>
          <a:prstGeom prst="rect">
            <a:avLst/>
          </a:prstGeom>
          <a:noFill/>
          <a:ln w="9525">
            <a:noFill/>
            <a:miter lim="800000"/>
            <a:headEnd/>
            <a:tailEnd/>
          </a:ln>
          <a:effectLst/>
        </p:spPr>
        <p:txBody>
          <a:bodyPr anchor="ctr">
            <a:spAutoFit/>
          </a:bodyPr>
          <a:lstStyle/>
          <a:p>
            <a:pPr algn="ctr" defTabSz="914400">
              <a:lnSpc>
                <a:spcPct val="90000"/>
              </a:lnSpc>
              <a:defRPr/>
            </a:pPr>
            <a:r>
              <a:rPr lang="en-US" sz="60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QUESTIONS ?</a:t>
            </a:r>
          </a:p>
        </p:txBody>
      </p:sp>
      <p:sp>
        <p:nvSpPr>
          <p:cNvPr id="8197" name="Text Box 11"/>
          <p:cNvSpPr txBox="1">
            <a:spLocks noChangeArrowheads="1"/>
          </p:cNvSpPr>
          <p:nvPr/>
        </p:nvSpPr>
        <p:spPr bwMode="auto">
          <a:xfrm>
            <a:off x="1524000" y="4724401"/>
            <a:ext cx="9144000" cy="1323975"/>
          </a:xfrm>
          <a:prstGeom prst="rect">
            <a:avLst/>
          </a:prstGeom>
          <a:noFill/>
          <a:ln w="9525">
            <a:noFill/>
            <a:miter lim="800000"/>
            <a:headEnd/>
            <a:tailEnd/>
          </a:ln>
        </p:spPr>
        <p:txBody>
          <a:bodyPr>
            <a:spAutoFit/>
          </a:bodyPr>
          <a:lstStyle/>
          <a:p>
            <a:pPr algn="ctr" defTabSz="914400">
              <a:defRPr/>
            </a:pPr>
            <a:endParaRPr lang="en-US" sz="36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endParaRPr>
          </a:p>
          <a:p>
            <a:pPr algn="ctr" defTabSz="914400">
              <a:defRPr/>
            </a:pPr>
            <a:endParaRPr lang="en-US" sz="44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Rectangle 7"/>
          <p:cNvSpPr/>
          <p:nvPr/>
        </p:nvSpPr>
        <p:spPr>
          <a:xfrm>
            <a:off x="1600200" y="3200400"/>
            <a:ext cx="8991600" cy="609600"/>
          </a:xfrm>
          <a:prstGeom prst="rect">
            <a:avLst/>
          </a:prstGeom>
          <a:solidFill>
            <a:srgbClr val="0033CC"/>
          </a:solidFill>
          <a:ln w="57150">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Calibri"/>
            </a:endParaRPr>
          </a:p>
        </p:txBody>
      </p:sp>
      <p:pic>
        <p:nvPicPr>
          <p:cNvPr id="7" name="Picture 10" descr="WSFC Logo COLOR FINAL 061009"/>
          <p:cNvPicPr>
            <a:picLocks noChangeAspect="1" noChangeArrowheads="1"/>
          </p:cNvPicPr>
          <p:nvPr/>
        </p:nvPicPr>
        <p:blipFill>
          <a:blip r:embed="rId3" cstate="print"/>
          <a:srcRect/>
          <a:stretch>
            <a:fillRect/>
          </a:stretch>
        </p:blipFill>
        <p:spPr bwMode="auto">
          <a:xfrm>
            <a:off x="4495800" y="1877824"/>
            <a:ext cx="3190100" cy="3151377"/>
          </a:xfrm>
          <a:prstGeom prst="ellipse">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7620636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7E992-A4F8-4A11-8B5F-A3EDAD618B6C}"/>
              </a:ext>
            </a:extLst>
          </p:cNvPr>
          <p:cNvSpPr>
            <a:spLocks noGrp="1"/>
          </p:cNvSpPr>
          <p:nvPr>
            <p:ph type="title"/>
          </p:nvPr>
        </p:nvSpPr>
        <p:spPr/>
        <p:txBody>
          <a:bodyPr/>
          <a:lstStyle/>
          <a:p>
            <a:r>
              <a:rPr lang="en-US" dirty="0"/>
              <a:t>Welcome and Introductions</a:t>
            </a:r>
          </a:p>
        </p:txBody>
      </p:sp>
      <p:sp>
        <p:nvSpPr>
          <p:cNvPr id="3" name="Content Placeholder 2">
            <a:extLst>
              <a:ext uri="{FF2B5EF4-FFF2-40B4-BE49-F238E27FC236}">
                <a16:creationId xmlns:a16="http://schemas.microsoft.com/office/drawing/2014/main" id="{2783D3C4-75A8-40AE-B49E-44917CE890AE}"/>
              </a:ext>
            </a:extLst>
          </p:cNvPr>
          <p:cNvSpPr>
            <a:spLocks noGrp="1"/>
          </p:cNvSpPr>
          <p:nvPr>
            <p:ph idx="1"/>
          </p:nvPr>
        </p:nvSpPr>
        <p:spPr/>
        <p:txBody>
          <a:bodyPr/>
          <a:lstStyle/>
          <a:p>
            <a:r>
              <a:rPr lang="en-US" dirty="0"/>
              <a:t>Welcoming Remarks</a:t>
            </a:r>
          </a:p>
          <a:p>
            <a:pPr lvl="1"/>
            <a:r>
              <a:rPr lang="en-US" dirty="0"/>
              <a:t>Walt Hubbard, Director, King County Office of Emergency Management</a:t>
            </a:r>
          </a:p>
          <a:p>
            <a:endParaRPr lang="en-US" dirty="0"/>
          </a:p>
          <a:p>
            <a:r>
              <a:rPr lang="en-US" dirty="0"/>
              <a:t>Update from Region 6 Critical Infrastructure Working Group</a:t>
            </a:r>
          </a:p>
          <a:p>
            <a:pPr lvl="1"/>
            <a:r>
              <a:rPr lang="en-US" dirty="0" err="1"/>
              <a:t>Tommi</a:t>
            </a:r>
            <a:r>
              <a:rPr lang="en-US" dirty="0"/>
              <a:t> Robison/Elizabeth </a:t>
            </a:r>
            <a:r>
              <a:rPr lang="en-US" dirty="0" err="1"/>
              <a:t>Klute</a:t>
            </a:r>
            <a:r>
              <a:rPr lang="en-US" dirty="0"/>
              <a:t>, Co-chairs of Region 6 Critical Infrastructure Working Group</a:t>
            </a:r>
          </a:p>
          <a:p>
            <a:pPr marL="457200" lvl="1" indent="0">
              <a:buNone/>
            </a:pPr>
            <a:endParaRPr lang="en-US" dirty="0"/>
          </a:p>
          <a:p>
            <a:r>
              <a:rPr lang="en-US" dirty="0"/>
              <a:t>Remarks from Rep. Zack Hudgins</a:t>
            </a:r>
          </a:p>
          <a:p>
            <a:endParaRPr lang="en-US" dirty="0"/>
          </a:p>
          <a:p>
            <a:r>
              <a:rPr lang="en-US" dirty="0"/>
              <a:t>Introductions of Participants</a:t>
            </a:r>
          </a:p>
        </p:txBody>
      </p:sp>
    </p:spTree>
    <p:extLst>
      <p:ext uri="{BB962C8B-B14F-4D97-AF65-F5344CB8AC3E}">
        <p14:creationId xmlns:p14="http://schemas.microsoft.com/office/powerpoint/2010/main" val="41153026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046228A8-5A6B-4161-B22F-2143599BF2F0}"/>
              </a:ext>
            </a:extLst>
          </p:cNvPr>
          <p:cNvSpPr>
            <a:spLocks noGrp="1"/>
          </p:cNvSpPr>
          <p:nvPr>
            <p:ph type="title"/>
          </p:nvPr>
        </p:nvSpPr>
        <p:spPr>
          <a:xfrm>
            <a:off x="1676400" y="28575"/>
            <a:ext cx="8839200" cy="757238"/>
          </a:xfrm>
        </p:spPr>
        <p:txBody>
          <a:bodyPr/>
          <a:lstStyle/>
          <a:p>
            <a:pPr algn="ctr" eaLnBrk="1" hangingPunct="1">
              <a:defRPr/>
            </a:pPr>
            <a:r>
              <a:rPr lang="en-US" altLang="en-US" sz="2400" dirty="0"/>
              <a:t>U.S. Coast Guard</a:t>
            </a:r>
          </a:p>
        </p:txBody>
      </p:sp>
      <p:sp>
        <p:nvSpPr>
          <p:cNvPr id="6147" name="TextBox 2">
            <a:extLst>
              <a:ext uri="{FF2B5EF4-FFF2-40B4-BE49-F238E27FC236}">
                <a16:creationId xmlns:a16="http://schemas.microsoft.com/office/drawing/2014/main" id="{64870879-C3BA-43FC-AA94-41FE792EAF9D}"/>
              </a:ext>
            </a:extLst>
          </p:cNvPr>
          <p:cNvSpPr txBox="1">
            <a:spLocks noChangeArrowheads="1"/>
          </p:cNvSpPr>
          <p:nvPr/>
        </p:nvSpPr>
        <p:spPr bwMode="auto">
          <a:xfrm>
            <a:off x="2138363" y="1447800"/>
            <a:ext cx="7543800" cy="3354388"/>
          </a:xfrm>
          <a:prstGeom prst="rect">
            <a:avLst/>
          </a:prstGeom>
          <a:noFill/>
          <a:ln w="9525">
            <a:noFill/>
            <a:miter lim="800000"/>
            <a:headEnd/>
            <a:tailEnd/>
          </a:ln>
        </p:spPr>
        <p:txBody>
          <a:bodyPr>
            <a:spAutoFit/>
          </a:bodyPr>
          <a:lstStyle/>
          <a:p>
            <a:pPr algn="ctr" defTabSz="914400" fontAlgn="base">
              <a:spcBef>
                <a:spcPct val="0"/>
              </a:spcBef>
              <a:spcAft>
                <a:spcPct val="0"/>
              </a:spcAft>
              <a:defRPr/>
            </a:pPr>
            <a:r>
              <a:rPr lang="en-US" sz="4000" b="1" dirty="0">
                <a:solidFill>
                  <a:srgbClr val="003CB4"/>
                </a:solidFill>
                <a:latin typeface="Arial"/>
                <a:cs typeface="Arial" charset="0"/>
              </a:rPr>
              <a:t>Lessons for the Maritime Community</a:t>
            </a:r>
          </a:p>
          <a:p>
            <a:pPr algn="ctr" defTabSz="914400" fontAlgn="base">
              <a:spcBef>
                <a:spcPct val="0"/>
              </a:spcBef>
              <a:spcAft>
                <a:spcPct val="0"/>
              </a:spcAft>
              <a:defRPr/>
            </a:pPr>
            <a:r>
              <a:rPr lang="en-US" sz="3200" b="1" dirty="0">
                <a:solidFill>
                  <a:srgbClr val="003CB4"/>
                </a:solidFill>
                <a:latin typeface="Arial"/>
                <a:cs typeface="Arial" charset="0"/>
              </a:rPr>
              <a:t>USCG &amp; Maersk - APM Joint Response to</a:t>
            </a:r>
          </a:p>
          <a:p>
            <a:pPr algn="ctr" defTabSz="914400" fontAlgn="base">
              <a:spcBef>
                <a:spcPct val="0"/>
              </a:spcBef>
              <a:spcAft>
                <a:spcPct val="0"/>
              </a:spcAft>
              <a:defRPr/>
            </a:pPr>
            <a:r>
              <a:rPr lang="en-US" sz="3200" b="1" dirty="0">
                <a:solidFill>
                  <a:srgbClr val="003CB4"/>
                </a:solidFill>
                <a:latin typeface="Arial"/>
                <a:cs typeface="Arial" charset="0"/>
              </a:rPr>
              <a:t>Cyber Incident</a:t>
            </a:r>
            <a:br>
              <a:rPr lang="en-US" sz="8800" dirty="0">
                <a:solidFill>
                  <a:srgbClr val="000000"/>
                </a:solidFill>
                <a:latin typeface="Arial" charset="0"/>
                <a:cs typeface="Arial" charset="0"/>
              </a:rPr>
            </a:br>
            <a:endParaRPr lang="en-US" sz="3600" dirty="0">
              <a:solidFill>
                <a:srgbClr val="000000"/>
              </a:solidFill>
              <a:latin typeface="Franklin Gothic Heavy" pitchFamily="34" charset="0"/>
              <a:cs typeface="Arial" charset="0"/>
            </a:endParaRPr>
          </a:p>
        </p:txBody>
      </p:sp>
      <p:sp>
        <p:nvSpPr>
          <p:cNvPr id="8196" name="TextBox 3">
            <a:extLst>
              <a:ext uri="{FF2B5EF4-FFF2-40B4-BE49-F238E27FC236}">
                <a16:creationId xmlns:a16="http://schemas.microsoft.com/office/drawing/2014/main" id="{BDA902D6-937B-4800-8B12-796044A61922}"/>
              </a:ext>
            </a:extLst>
          </p:cNvPr>
          <p:cNvSpPr txBox="1">
            <a:spLocks noChangeArrowheads="1"/>
          </p:cNvSpPr>
          <p:nvPr/>
        </p:nvSpPr>
        <p:spPr bwMode="auto">
          <a:xfrm>
            <a:off x="3887788" y="4876801"/>
            <a:ext cx="40433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3296"/>
                </a:solidFill>
                <a:latin typeface="Arial" panose="020B0604020202020204" pitchFamily="34" charset="0"/>
              </a:defRPr>
            </a:lvl1pPr>
            <a:lvl2pPr marL="742950" indent="-285750">
              <a:spcBef>
                <a:spcPct val="20000"/>
              </a:spcBef>
              <a:buChar char="–"/>
              <a:defRPr sz="2800">
                <a:solidFill>
                  <a:srgbClr val="003296"/>
                </a:solidFill>
                <a:latin typeface="Arial" panose="020B0604020202020204" pitchFamily="34" charset="0"/>
              </a:defRPr>
            </a:lvl2pPr>
            <a:lvl3pPr marL="1143000" indent="-228600">
              <a:spcBef>
                <a:spcPct val="20000"/>
              </a:spcBef>
              <a:buChar char="•"/>
              <a:defRPr sz="2400">
                <a:solidFill>
                  <a:srgbClr val="003296"/>
                </a:solidFill>
                <a:latin typeface="Arial" panose="020B0604020202020204" pitchFamily="34" charset="0"/>
              </a:defRPr>
            </a:lvl3pPr>
            <a:lvl4pPr marL="1600200" indent="-228600">
              <a:spcBef>
                <a:spcPct val="20000"/>
              </a:spcBef>
              <a:buChar char="–"/>
              <a:defRPr sz="2000">
                <a:solidFill>
                  <a:srgbClr val="003296"/>
                </a:solidFill>
                <a:latin typeface="Arial" panose="020B0604020202020204" pitchFamily="34" charset="0"/>
              </a:defRPr>
            </a:lvl4pPr>
            <a:lvl5pPr marL="2057400" indent="-228600">
              <a:spcBef>
                <a:spcPct val="20000"/>
              </a:spcBef>
              <a:buChar char="»"/>
              <a:defRPr sz="2000">
                <a:solidFill>
                  <a:srgbClr val="00329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329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329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329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3296"/>
                </a:solidFill>
                <a:latin typeface="Arial" panose="020B0604020202020204" pitchFamily="34" charset="0"/>
              </a:defRPr>
            </a:lvl9pPr>
          </a:lstStyle>
          <a:p>
            <a:pPr algn="ctr" defTabSz="914400" fontAlgn="base">
              <a:spcBef>
                <a:spcPct val="0"/>
              </a:spcBef>
              <a:spcAft>
                <a:spcPct val="0"/>
              </a:spcAft>
              <a:buNone/>
            </a:pPr>
            <a:r>
              <a:rPr lang="en-US" altLang="en-US" sz="1800">
                <a:solidFill>
                  <a:srgbClr val="000000"/>
                </a:solidFill>
                <a:cs typeface="Arial" panose="020B0604020202020204" pitchFamily="34" charset="0"/>
              </a:rPr>
              <a:t>LCDR Eileen Beck</a:t>
            </a:r>
          </a:p>
          <a:p>
            <a:pPr algn="ctr" defTabSz="914400" fontAlgn="base">
              <a:spcBef>
                <a:spcPct val="0"/>
              </a:spcBef>
              <a:spcAft>
                <a:spcPct val="0"/>
              </a:spcAft>
              <a:buNone/>
            </a:pPr>
            <a:r>
              <a:rPr lang="en-US" altLang="en-US" sz="1800">
                <a:solidFill>
                  <a:srgbClr val="000000"/>
                </a:solidFill>
                <a:cs typeface="Arial" panose="020B0604020202020204" pitchFamily="34" charset="0"/>
              </a:rPr>
              <a:t>Thirteenth Coast Guard District (drmt)</a:t>
            </a:r>
          </a:p>
        </p:txBody>
      </p:sp>
    </p:spTree>
    <p:extLst>
      <p:ext uri="{BB962C8B-B14F-4D97-AF65-F5344CB8AC3E}">
        <p14:creationId xmlns:p14="http://schemas.microsoft.com/office/powerpoint/2010/main" val="24823622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B65CC-3FC2-4AB6-A106-92561E0886B6}"/>
              </a:ext>
            </a:extLst>
          </p:cNvPr>
          <p:cNvSpPr>
            <a:spLocks noGrp="1"/>
          </p:cNvSpPr>
          <p:nvPr>
            <p:ph type="title"/>
          </p:nvPr>
        </p:nvSpPr>
        <p:spPr>
          <a:xfrm>
            <a:off x="1676400" y="1143000"/>
            <a:ext cx="8763000" cy="1828800"/>
          </a:xfrm>
        </p:spPr>
        <p:txBody>
          <a:bodyPr/>
          <a:lstStyle/>
          <a:p>
            <a:pPr>
              <a:defRPr/>
            </a:pPr>
            <a:r>
              <a:rPr lang="en-US" dirty="0"/>
              <a:t>Maritime domain </a:t>
            </a:r>
            <a:br>
              <a:rPr lang="en-US" dirty="0"/>
            </a:br>
            <a:r>
              <a:rPr lang="en-US" sz="2400" dirty="0"/>
              <a:t>subsector of transportation systems sector</a:t>
            </a:r>
          </a:p>
        </p:txBody>
      </p:sp>
      <p:sp>
        <p:nvSpPr>
          <p:cNvPr id="10243" name="Text Placeholder 2">
            <a:extLst>
              <a:ext uri="{FF2B5EF4-FFF2-40B4-BE49-F238E27FC236}">
                <a16:creationId xmlns:a16="http://schemas.microsoft.com/office/drawing/2014/main" id="{5B998C7F-02FA-4643-9387-02B6EFE48944}"/>
              </a:ext>
            </a:extLst>
          </p:cNvPr>
          <p:cNvSpPr>
            <a:spLocks noGrp="1" noChangeArrowheads="1"/>
          </p:cNvSpPr>
          <p:nvPr>
            <p:ph type="body" idx="1"/>
          </p:nvPr>
        </p:nvSpPr>
        <p:spPr>
          <a:xfrm>
            <a:off x="5486400" y="2514600"/>
            <a:ext cx="4495800" cy="3124200"/>
          </a:xfrm>
        </p:spPr>
        <p:txBody>
          <a:bodyPr/>
          <a:lstStyle/>
          <a:p>
            <a:r>
              <a:rPr lang="en-US" altLang="en-US">
                <a:solidFill>
                  <a:srgbClr val="003CB4"/>
                </a:solidFill>
              </a:rPr>
              <a:t>The USCG has the primary responsibility for the safety, security, and environmental protection of the maritime domain, including enforcing customs and immigration laws at sea, managing the responses to incidents impacting the Federal navigable waters and ports, and coordinating and expediting the recovery of maritime transportation system.</a:t>
            </a:r>
          </a:p>
        </p:txBody>
      </p:sp>
      <p:sp>
        <p:nvSpPr>
          <p:cNvPr id="10244" name="Slide Number Placeholder 3">
            <a:extLst>
              <a:ext uri="{FF2B5EF4-FFF2-40B4-BE49-F238E27FC236}">
                <a16:creationId xmlns:a16="http://schemas.microsoft.com/office/drawing/2014/main" id="{45605784-CAE9-4A11-A000-22E77FBFE31A}"/>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03296"/>
                </a:solidFill>
                <a:latin typeface="Arial" panose="020B0604020202020204" pitchFamily="34" charset="0"/>
              </a:defRPr>
            </a:lvl1pPr>
            <a:lvl2pPr marL="742950" indent="-285750">
              <a:spcBef>
                <a:spcPct val="20000"/>
              </a:spcBef>
              <a:buChar char="–"/>
              <a:defRPr sz="2800">
                <a:solidFill>
                  <a:srgbClr val="003296"/>
                </a:solidFill>
                <a:latin typeface="Arial" panose="020B0604020202020204" pitchFamily="34" charset="0"/>
              </a:defRPr>
            </a:lvl2pPr>
            <a:lvl3pPr marL="1143000" indent="-228600">
              <a:spcBef>
                <a:spcPct val="20000"/>
              </a:spcBef>
              <a:buChar char="•"/>
              <a:defRPr sz="2400">
                <a:solidFill>
                  <a:srgbClr val="003296"/>
                </a:solidFill>
                <a:latin typeface="Arial" panose="020B0604020202020204" pitchFamily="34" charset="0"/>
              </a:defRPr>
            </a:lvl3pPr>
            <a:lvl4pPr marL="1600200" indent="-228600">
              <a:spcBef>
                <a:spcPct val="20000"/>
              </a:spcBef>
              <a:buChar char="–"/>
              <a:defRPr sz="2000">
                <a:solidFill>
                  <a:srgbClr val="003296"/>
                </a:solidFill>
                <a:latin typeface="Arial" panose="020B0604020202020204" pitchFamily="34" charset="0"/>
              </a:defRPr>
            </a:lvl4pPr>
            <a:lvl5pPr marL="2057400" indent="-228600">
              <a:spcBef>
                <a:spcPct val="20000"/>
              </a:spcBef>
              <a:buChar char="»"/>
              <a:defRPr sz="2000">
                <a:solidFill>
                  <a:srgbClr val="00329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329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329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329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3296"/>
                </a:solidFill>
                <a:latin typeface="Arial" panose="020B0604020202020204" pitchFamily="34" charset="0"/>
              </a:defRPr>
            </a:lvl9pPr>
          </a:lstStyle>
          <a:p>
            <a:pPr defTabSz="914400" fontAlgn="base">
              <a:spcBef>
                <a:spcPct val="0"/>
              </a:spcBef>
              <a:spcAft>
                <a:spcPct val="0"/>
              </a:spcAft>
              <a:buNone/>
            </a:pPr>
            <a:fld id="{714F7251-69DD-499B-A79B-972E3B2B161C}" type="slidenum">
              <a:rPr lang="en-US" altLang="en-US" sz="1400">
                <a:solidFill>
                  <a:srgbClr val="FFFFFF"/>
                </a:solidFill>
                <a:cs typeface="Arial" panose="020B0604020202020204" pitchFamily="34" charset="0"/>
              </a:rPr>
              <a:pPr defTabSz="914400" fontAlgn="base">
                <a:spcBef>
                  <a:spcPct val="0"/>
                </a:spcBef>
                <a:spcAft>
                  <a:spcPct val="0"/>
                </a:spcAft>
                <a:buNone/>
              </a:pPr>
              <a:t>31</a:t>
            </a:fld>
            <a:endParaRPr lang="en-US" altLang="en-US" sz="1400">
              <a:solidFill>
                <a:srgbClr val="FFFFFF"/>
              </a:solidFill>
              <a:cs typeface="Arial" panose="020B0604020202020204" pitchFamily="34" charset="0"/>
            </a:endParaRPr>
          </a:p>
        </p:txBody>
      </p:sp>
      <p:sp>
        <p:nvSpPr>
          <p:cNvPr id="6" name="Rectangle 5">
            <a:extLst>
              <a:ext uri="{FF2B5EF4-FFF2-40B4-BE49-F238E27FC236}">
                <a16:creationId xmlns:a16="http://schemas.microsoft.com/office/drawing/2014/main" id="{226B4EAE-F0E2-4915-BCAA-D88BF8041204}"/>
              </a:ext>
            </a:extLst>
          </p:cNvPr>
          <p:cNvSpPr/>
          <p:nvPr/>
        </p:nvSpPr>
        <p:spPr>
          <a:xfrm>
            <a:off x="1752601" y="304801"/>
            <a:ext cx="4530725" cy="461963"/>
          </a:xfrm>
          <a:prstGeom prst="rect">
            <a:avLst/>
          </a:prstGeom>
        </p:spPr>
        <p:txBody>
          <a:bodyPr wrap="none">
            <a:spAutoFit/>
          </a:bodyPr>
          <a:lstStyle/>
          <a:p>
            <a:pPr defTabSz="914400" fontAlgn="base">
              <a:spcBef>
                <a:spcPct val="0"/>
              </a:spcBef>
              <a:spcAft>
                <a:spcPct val="0"/>
              </a:spcAft>
              <a:defRPr/>
            </a:pPr>
            <a:r>
              <a:rPr lang="en-US" sz="2400" b="1" dirty="0">
                <a:solidFill>
                  <a:srgbClr val="000066"/>
                </a:solidFill>
                <a:effectLst>
                  <a:outerShdw blurRad="38100" dist="38100" dir="2700000" algn="tl">
                    <a:srgbClr val="C0C0C0"/>
                  </a:outerShdw>
                </a:effectLst>
                <a:latin typeface="Arial" panose="020B0604020202020204" pitchFamily="34" charset="0"/>
                <a:cs typeface="Times New Roman" pitchFamily="18" charset="0"/>
              </a:rPr>
              <a:t>Critical Infrastructure Sectors</a:t>
            </a:r>
          </a:p>
        </p:txBody>
      </p:sp>
      <p:sp>
        <p:nvSpPr>
          <p:cNvPr id="10246" name="TextBox 6">
            <a:extLst>
              <a:ext uri="{FF2B5EF4-FFF2-40B4-BE49-F238E27FC236}">
                <a16:creationId xmlns:a16="http://schemas.microsoft.com/office/drawing/2014/main" id="{6A198189-56E0-4B34-BD9B-CC5BDCAF5F88}"/>
              </a:ext>
            </a:extLst>
          </p:cNvPr>
          <p:cNvSpPr txBox="1">
            <a:spLocks noChangeArrowheads="1"/>
          </p:cNvSpPr>
          <p:nvPr/>
        </p:nvSpPr>
        <p:spPr bwMode="auto">
          <a:xfrm>
            <a:off x="5943600" y="5791200"/>
            <a:ext cx="472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3296"/>
                </a:solidFill>
                <a:latin typeface="Arial" panose="020B0604020202020204" pitchFamily="34" charset="0"/>
              </a:defRPr>
            </a:lvl1pPr>
            <a:lvl2pPr marL="742950" indent="-285750">
              <a:spcBef>
                <a:spcPct val="20000"/>
              </a:spcBef>
              <a:buChar char="–"/>
              <a:defRPr sz="2800">
                <a:solidFill>
                  <a:srgbClr val="003296"/>
                </a:solidFill>
                <a:latin typeface="Arial" panose="020B0604020202020204" pitchFamily="34" charset="0"/>
              </a:defRPr>
            </a:lvl2pPr>
            <a:lvl3pPr marL="1143000" indent="-228600">
              <a:spcBef>
                <a:spcPct val="20000"/>
              </a:spcBef>
              <a:buChar char="•"/>
              <a:defRPr sz="2400">
                <a:solidFill>
                  <a:srgbClr val="003296"/>
                </a:solidFill>
                <a:latin typeface="Arial" panose="020B0604020202020204" pitchFamily="34" charset="0"/>
              </a:defRPr>
            </a:lvl3pPr>
            <a:lvl4pPr marL="1600200" indent="-228600">
              <a:spcBef>
                <a:spcPct val="20000"/>
              </a:spcBef>
              <a:buChar char="–"/>
              <a:defRPr sz="2000">
                <a:solidFill>
                  <a:srgbClr val="003296"/>
                </a:solidFill>
                <a:latin typeface="Arial" panose="020B0604020202020204" pitchFamily="34" charset="0"/>
              </a:defRPr>
            </a:lvl4pPr>
            <a:lvl5pPr marL="2057400" indent="-228600">
              <a:spcBef>
                <a:spcPct val="20000"/>
              </a:spcBef>
              <a:buChar char="»"/>
              <a:defRPr sz="2000">
                <a:solidFill>
                  <a:srgbClr val="00329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329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329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329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3296"/>
                </a:solidFill>
                <a:latin typeface="Arial" panose="020B0604020202020204" pitchFamily="34" charset="0"/>
              </a:defRPr>
            </a:lvl9pPr>
          </a:lstStyle>
          <a:p>
            <a:pPr defTabSz="914400" fontAlgn="base">
              <a:spcBef>
                <a:spcPct val="0"/>
              </a:spcBef>
              <a:spcAft>
                <a:spcPct val="0"/>
              </a:spcAft>
              <a:buNone/>
            </a:pPr>
            <a:r>
              <a:rPr lang="en-US" altLang="en-US" sz="1800">
                <a:solidFill>
                  <a:srgbClr val="000000"/>
                </a:solidFill>
                <a:cs typeface="Arial" panose="020B0604020202020204" pitchFamily="34" charset="0"/>
              </a:rPr>
              <a:t>Presidential Policy Directive 21 (PPD-21) </a:t>
            </a:r>
          </a:p>
        </p:txBody>
      </p:sp>
      <p:pic>
        <p:nvPicPr>
          <p:cNvPr id="10247" name="Picture 7">
            <a:extLst>
              <a:ext uri="{FF2B5EF4-FFF2-40B4-BE49-F238E27FC236}">
                <a16:creationId xmlns:a16="http://schemas.microsoft.com/office/drawing/2014/main" id="{74FD785D-7B69-47B7-A049-D8A188BA8D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417" t="30740" r="54791" b="20370"/>
          <a:stretch>
            <a:fillRect/>
          </a:stretch>
        </p:blipFill>
        <p:spPr bwMode="auto">
          <a:xfrm>
            <a:off x="1905000" y="2514600"/>
            <a:ext cx="336073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263547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2">
            <a:extLst>
              <a:ext uri="{FF2B5EF4-FFF2-40B4-BE49-F238E27FC236}">
                <a16:creationId xmlns:a16="http://schemas.microsoft.com/office/drawing/2014/main" id="{7E0A3B9E-107C-4B9A-8461-7935CC2796CD}"/>
              </a:ext>
            </a:extLst>
          </p:cNvPr>
          <p:cNvSpPr>
            <a:spLocks noGrp="1"/>
          </p:cNvSpPr>
          <p:nvPr>
            <p:ph type="title"/>
          </p:nvPr>
        </p:nvSpPr>
        <p:spPr>
          <a:xfrm>
            <a:off x="1524000" y="76200"/>
            <a:ext cx="9144000" cy="757238"/>
          </a:xfrm>
        </p:spPr>
        <p:txBody>
          <a:bodyPr/>
          <a:lstStyle/>
          <a:p>
            <a:pPr eaLnBrk="1" hangingPunct="1">
              <a:defRPr/>
            </a:pPr>
            <a:r>
              <a:rPr lang="en-US" sz="2400" dirty="0">
                <a:cs typeface="Times New Roman" pitchFamily="18" charset="0"/>
              </a:rPr>
              <a:t>Potential Range and Impacts of Exploiting Cyber in MTS</a:t>
            </a:r>
          </a:p>
        </p:txBody>
      </p:sp>
      <p:sp>
        <p:nvSpPr>
          <p:cNvPr id="7" name="Content Placeholder 6">
            <a:extLst>
              <a:ext uri="{FF2B5EF4-FFF2-40B4-BE49-F238E27FC236}">
                <a16:creationId xmlns:a16="http://schemas.microsoft.com/office/drawing/2014/main" id="{7D3151CE-B958-4068-8B57-C15A470F2400}"/>
              </a:ext>
            </a:extLst>
          </p:cNvPr>
          <p:cNvSpPr>
            <a:spLocks noGrp="1"/>
          </p:cNvSpPr>
          <p:nvPr>
            <p:ph idx="1"/>
          </p:nvPr>
        </p:nvSpPr>
        <p:spPr>
          <a:xfrm>
            <a:off x="1752600" y="914400"/>
            <a:ext cx="5105400" cy="5105400"/>
          </a:xfrm>
        </p:spPr>
        <p:txBody>
          <a:bodyPr/>
          <a:lstStyle/>
          <a:p>
            <a:pPr>
              <a:defRPr/>
            </a:pPr>
            <a:r>
              <a:rPr lang="en-US" b="1" dirty="0"/>
              <a:t>Direct physical damage </a:t>
            </a:r>
            <a:br>
              <a:rPr lang="en-US" b="1" dirty="0"/>
            </a:br>
            <a:endParaRPr lang="en-US" b="1" dirty="0"/>
          </a:p>
          <a:p>
            <a:pPr>
              <a:defRPr/>
            </a:pPr>
            <a:r>
              <a:rPr lang="en-US" b="1" dirty="0"/>
              <a:t>Local MTS disruptions</a:t>
            </a:r>
            <a:br>
              <a:rPr lang="en-US" b="1" dirty="0"/>
            </a:br>
            <a:endParaRPr lang="en-US" b="1" dirty="0"/>
          </a:p>
          <a:p>
            <a:pPr>
              <a:defRPr/>
            </a:pPr>
            <a:r>
              <a:rPr lang="en-US" b="1" dirty="0"/>
              <a:t>Injury or death</a:t>
            </a:r>
          </a:p>
          <a:p>
            <a:pPr marL="742950" lvl="2" indent="-342900">
              <a:buNone/>
              <a:defRPr/>
            </a:pPr>
            <a:endParaRPr lang="en-US" sz="3200" dirty="0"/>
          </a:p>
          <a:p>
            <a:pPr marL="342900" lvl="1" indent="-342900">
              <a:buFontTx/>
              <a:buChar char="•"/>
              <a:defRPr/>
            </a:pPr>
            <a:r>
              <a:rPr lang="en-US" sz="3200" b="1" dirty="0"/>
              <a:t>Catastrophic disruptions to the MTS </a:t>
            </a:r>
          </a:p>
          <a:p>
            <a:pPr lvl="1">
              <a:defRPr/>
            </a:pPr>
            <a:endParaRPr lang="en-US" sz="800" b="1" dirty="0"/>
          </a:p>
          <a:p>
            <a:pPr>
              <a:defRPr/>
            </a:pPr>
            <a:endParaRPr lang="en-US" sz="1200" dirty="0"/>
          </a:p>
          <a:p>
            <a:pPr lvl="1">
              <a:defRPr/>
            </a:pPr>
            <a:endParaRPr lang="en-US" sz="1200" dirty="0"/>
          </a:p>
          <a:p>
            <a:pPr>
              <a:defRPr/>
            </a:pPr>
            <a:endParaRPr lang="en-US" sz="1600" dirty="0"/>
          </a:p>
        </p:txBody>
      </p:sp>
      <p:sp>
        <p:nvSpPr>
          <p:cNvPr id="12292" name="AutoShape 8" descr="data:image/jpeg;base64,/9j/4AAQSkZJRgABAQAAAQABAAD/2wBDAAkGBwgHBgkIBwgKCgkLDRYPDQwMDRsUFRAWIB0iIiAdHx8kKDQsJCYxJx8fLT0tMTU3Ojo6Iys/RD84QzQ5Ojf/2wBDAQoKCg0MDRoPDxo3JR8lNzc3Nzc3Nzc3Nzc3Nzc3Nzc3Nzc3Nzc3Nzc3Nzc3Nzc3Nzc3Nzc3Nzc3Nzc3Nzc3Nzf/wAARCACAAMsDASIAAhEBAxEB/8QAHAAAAgMBAQEBAAAAAAAAAAAABQYCBAcDAQAI/8QAPhAAAQMDAgQEAwUGBQQDAAAAAQIDBAAFERIhBjFBURMiYXEUMoEHI1KRoRVCwdHh8BYzQ2KCJJKx8VNyc//EABoBAAIDAQEAAAAAAAAAAAAAAAMEAQIFAAb/xAAnEQACAgEEAgEEAwEAAAAAAAABAgADEQQSITETIkEjMlFhFEKBBf/aAAwDAQACEQMRAD8Az1weYkda8YcW06lSTjfFEJcXLKXG0jyjFUFJBHKsn9GevqtFihhC8dtTu++Tt+dX22dAxvsdvSqNpfT4CkrP3qen8aLt5cHlGTjAxyFJWsQSI1uyMyaEYVqKtjyA/v8Av9KtMN607Zz679P7/vNRYiKdKQkalZxgdf7/AL6U2Wrh0kIdn+Rscmgd/qf4UsA1hwsBbclYy0EWy2yZyy3EYK0jIK1nCUn1P9Kt8UTY/BtnU42oP3B8aEKI646DoNqZ73dYPDtkU84pKENjDaEbZ7ACsOusqbxJc1S5hUE5whOdkp7U/Tpkr9m5MzxY+oOTwsExY71wlKeeUVqUrKlq6mnPh5LVrmolqZS4pttQbQoAhKsbHFV4MJuO0nSnFd3nEtJUtRASkZUTsBXWXMzcQpUMu2G5NzYXw5GtrMNKX/E8WQ/tlayScjHfNJHGNnLFtZuSU+Z1WQAN9GOZ9Ns022WExc5DXhxVJLaSZD+pWdBI6cgTjSB79qY2bcm6uypEtCVR0pLDaehz82PTkPy7UxWxB8jTOtChfCv+z886681US4ntSrJepEFWShJ1NKPVB5fy+lCRWoGDDMyGUqSDJFVeZr7HvUwwsjJ2HT1ricTlRmPAkM19R2Pw+4Y6pD7jbTKRkrVmpnh95yM5IhqTJaZx4pQkgt55Eg74PeqeVYz/AA3xzBMBALwz2oqBvgUJbBbkAdQaNxANOo86X1BxzNf/AJq+pQ/BkkNAfNua8UDmrBSedR0Gld2ZslABgTiBU0N5NT0Y3r1KscxXZlNuJ4psaa56D2Ndwcn0rp4f+0/nUZk4hWMUvR2yMFCkgj1yMihUplcZ/Ck+VR8iuh9PSunB0sSELtkpxDWglcd5ZwD3QT25qB6ZPQ7ML8IgliY1gjm2sUa1MNPO6TUlIuRGnS+lbLalnkoDqKdLZEy2MjGrGc0Act8phwOQJR0AY8FwZH0NdzerrFbwqMglPVO+aTuqNnzNUancPWaNbIkaGnUoArI+cnf6dq43njCDbGFNpV40nHlaSck+vpWcru93nJCC4ttJ/Bt/X9anEthUsrfOpRO+d81CBaxgQDVBjusOZCbJn3+X8TPWdKT920OSfb+dW2YgbSnCSEkZBIxkURRb3W0Jc8NAaO4OsZP099q5TjJZYJhseM+fKjUrCUE/vH0Hbryrjuc4PEsbQB6ieeEQQMHl2o1CtcQMsrdSmRMW5qabV/lt6d9avQcz7CqNhs5WymG4hU1wpOXHXCNJ6qz0/hmmC4Q2IdofZbAcU63oWc7LSeSR2T+qsDpyLVUA274il9xI2jgydrW1HhKLz7LUV9vxm3jutxZ2Clg8icjA6cuYzVld4tkC0tKQXxGSfCCjHXlSuROw75oJEirbtr0WXokpUwG0oWCA2oAcj75/Su8Th2G3Z23UfFPXRLZSylE3UhAG+yTsPbrtRxhx3FOazzEH7VWmpPgTGwtLjeygtBQrSe4IB7VnSRq5Vu6rs/HubFuciICpasBiYzp1KAOnAWMdMbbb0LvNp4Im2uPcbrBdsExxz4dbEfCAF4JyU/Ltg9uYzg7Uel9q7ZS9NzhjMmYbHPH1ovbmArxXCnOhAIOOW4o6zwSi5y1NcL3NFxSlIWsrSEaATgZIUQT/AOOtXbfwddo8GVIciLcjlC0eIgHY4wDjtmosbMerNapgQ9w9FaKoyVNqK1grSpbRLeRvgnlnrijd+4bs0fhmKphEf9pJc1uOIXlRyDqHfSeg9qGxJ0iNbmlgOMMPvIakNlBBbJBIJT2yP1z0xV7wMpKSASdjS+7aIFss27Mxq7xSxLQ2G9KsklWOeTU2SpsgL2TTZxZaChaHAgDSck470Dei+TIHpVzYGUAx/TeuWE9bIIzzFdwxqyR3ofHd0r0K/wDdG44GlKtidvypWzKzXRgwzKZaISdjVRxOV4T+lGnWtJI+o9apIj/feYY61VHkmc2Y6wNWMgb4xVgJAABNXg3hKSOR5YqQQk75A9DVDbIiM8VsS4yWlFCkKSpJScEHNafHuTrbSWnUR3o6fljyTpT/AMHB8h57Hy8vlrMbe8Jk+E26POHU+bvjetEZa8Ug4yDzFauobbieS0tQsU5hB2dYGkhVw/aNpJ/+dguN/wDenIP51BUvhJY83E8Yj/8AJVWoSSwcMuONA9EqIB+lXm4EOU4FyLdbn3OrjsFpSvz05pXyVf2EOabR9rQEriDgqJ5W5sic5jAajsKUVn0yEj9avxrvxHPB/wAM8GmIxnaZc16CfUjy/kCqmyDCbYGIzLLA7MNJbyf+IFF47RHncyVdyc1ItrH2rKMlh+5orxFXtmDm+RGXHwVeIYrZW3p6HChn059K+huWqe6G22mlukZAbJSSfbOP1qzxvd0wLS+Eq87nkGOe/wDSsrgyn493S+MoUoApIOMe1CD7iSRG6dIXryDia/ISm1W8uvNIjtrPlQVBS3D/ALsbbfh39c7giG3HJ7pcXyBJA7e/c+tLD9wdmSm/iX3HSMfOsqx+dMUCQgDCOgGRUPZkYHAnLp/HyeTLi2x8memw9Kkps5b8PKTjcg4rnqzgHdSjn2rqXAF7KxjblVQZYiL3Ek2ShAbKWnktKC0eIk4QociNJG9LkTjKGZEpviOxx5iZRIecA1EK/EEK5HHUKHfema6sh9KnHOalkn2ArOLhCX4niaT94oqAo9VmDzCDTJYvXMfLBd+B7bc5MqHcH4ENTYxGSFlaldeacgcsDJ61GXxDbHZzqrFOklboGkvyHAGtI/3HzEkZJH/vMpLCmlIcIIycVftKvDeQ4RkIUFEelHYjGRAfwwSdx5E2C031niK/SHJkNTcXLASlYBLmkZCiOmTqGD0FEpLDbcpwNg6STjIxtQ5uOxFTBnwiPAfShlxzvk5bWf8Akceyz2qN3uEew2F+ZBgKWtghT7Kl7Y1YWoeoBJ9cb0NvfESHqSBOXEEJMuIQpIPlrPBHIUUOEbEgVq5CXmEqb86FICgociDWccaRnrdcQ+hH3L+wPQK7UDBziP6Z/wCsBzbcSAprmPpXODLU2rwXSAOhNFoyg+0kgg+9d37ImY1ltGF9FCpLAjDTQSwqczqwgOlON9Y2/pUHo+5xsQc7jpVS3rft0tMWaghJV5VHrTEuOHNKk+bbmBSFhNTfqN7sjMGMoOnQRsnkT0roqGFHJA/OriWwlHLeuK0ulXlTtgfvUI2E9Tu5mVm8t3hnH+sBWpwAE7Hes0t8couUVYPyupP61pcTGoZzW/q+xPL6H7TC8drWQMbUYhMIGAN6HQ0jCCBR2KwVaSBgms09xxmwJeYSAAcYAFeTpoab0Nnznl6VF5wtt6BzoY9pGMHK/WuLfAg1UMcmKPGyVyX40fV5FHVv1NUZ9sDtvSptJ8dkZR60U4qjvJeivoAcQhe4HOuj0hv4caRnI3ztioGRiaIJCDEQ2JzofKzsU8xTNZr6yXAhSxqJ3z0oTfoLD6viIhCHP308tVLBWph5Wcg5xTAQOOIRtrDma/ClomKkONnYbD2oiRmKk/vLwBWbcP3lTLBaPXGTTk5fIcGE2/LdASQAgDck+1CIIOICysg8TnfMtRtCM63PIj6/0oTc7aHXUFIOEpA/KrsS4N327eO0FfCso0NZGMnmVfwoi60H3MoA0p2zXZwZYHZgGZvxDHDUX5cKSvJofb3AFe9OHE9rJjPaRlRSSKz5p8tqKSCCDypur2SVZwGBPzNm4DnM3K0y7TLUQhpvYg4+7Vnke4J+mRTHBt67kwtqY2nUpOkrUBoe2wTj1xn6n3rDbdeJEF9qRFdKHG+XUH0I6j0rRrJ9rhQ0hm62oYSMeJEXsf8Airl/3VZV45iOo07l91fMcxapFui6EQyUst4abbI0kAbDI5ChXEli/aVvVHltKZcUMpSTkoUOoPb1ovE4xg3a2yJFhUZMxpsqENR8J3OOyuY9RkUuWDjuJxC6Y9xj/BXFvZ1vfGRsSM7kZ5jmOveqtX8rFld0b2GIiwYkmLLXEkN4W3zPT3FOltYQUtgDn1o3NtTUlaXCgB1PJQ7fyrlFhFl0DTy/I0m2czR84cfuSm8ORbnE8J1sEr5Ecx6g9KXEW6dY31RpSC6wNm3R29fWtDiHQlJUKuONNSk6XUhQNS9QtTaYJNU1Z/ImYPthw+Qgg42xvUfhkK8xC9/77Uz8Rwo8VxLNuZDspRBUknyoTnfPv0qDURzw05aaBxy1Gs2zS3qcKMx1dbWRPz9bXlfHxgTzcSP1rSoj33mnfbnWVxl+HJZWo4CXEkn6itZtjaVKyMec5BNei1Y6Mx9BjDRks7alnzZx0o2/NZhMlx1YSkevOgTa3W29LKkpJ2KsUBv61BCnXHlLWBzJrP7M0BVvODCszilKlLDCc9s0sS+JJAfOV8hS49dVpJDaiDmj3CNoTc5SH5Q1a1ZAPQVfZtGTHRXWgkpV/krha1DJSQQRV2BfkzQEojKWs8wOVaQ7YYDfDM7VGbWsMrwpackeU8u1KfA9qZTYo8gISXCoEk+u9SUwB+4BL6yrHHRg+5Wp9yKZbkNQaAypQ3wKRb0wwhavDz33r9KXNpt+yFKk6klkjHQ7V+f7XZZF8mht0hDPiKSVEdAcUTZ4znMrpb/MrEjGImomPxndTLhSR23qLkyRIkhyS4XCe55VuEn7JLOu3EgvJd0+V9J5H2rHXuGrk1enLUGVKkIXpGkE6h0I9KdR6z2MTNu8rt9NsiNPC92SxGLS1pSc8zzp0s05qSoNsjUBzONqzqTZZ9iltC6RvCDgGk5yCacuHJIbQAB7VnXKA2RNUZeoMe4fu8AORiRjGN6xTiOIYV1dSBhKjqTit1acMhkpHblWcfaJagMvIABSM8qvp32vgxZlLoR8jqIbThJwavsrBwBQpJ81XYi/vBmnbFldLcW7jLAUpuS28ytSHG8KQtJwUnuKZHICOJ1odbfTFvzeC04TpS/jpnoql22DXkj0pijw0yGtO4Oc59azxYVaNaitbBz3D3C3FKmXRZ+JmlQpaMBJWAEKPoentyPQ07OM4GvZSCPnTy/v3pMRqnxkwuIIguLKR928nZ9se/Ue/wBc1ctNtuVp8vDl5Q/GTsIM5OkpHYZ5fTA9KL6PMp1ZDGPSpBCm149xUXfinvKqUtKTzDYAzXsWXMdTifYnULHNUZ1Kh/CpTpUOFHU/MSqMhPMvugb9sAEmuFJPEH5ZXSwhhJCE+YjKidyfrS/J4lbZfW2014qEnAWnBB74oRxHxO5clKjQAWIZ8qhjCnfc5JA9M+9DUpVpG55UylYUcwD2FupmnwqFAjOafrApyTBaWh4pWlOFH1FZ4AsciaOcOXJUeSY7rhbQ9slYPyq6UbUV7k4ltHd47MHox8BuGk5fykDoMUC4glJZYUh17zHpnrVt2A863hUx8rI3Os70sXWxrbUtRcK+pKjvWbWq55M38kD1gR1/UvY7ZrYOCGw2/HT+HA+gFZG3b1OqOgkBO6lHpWw8LYbdbX070XUFeMQKmzDb5o0oD9lSmVcnG1AD3GKQPs4lKNt+Ff5AFBH4SP609IdS9HRk5NIVkWmJfrpFQBoEpXLbGd/40Ow9GBoH03X/AGaG9LQm2hvVk4wB3rM+HGi208jGFxJiwtPUpKjvWi6GzGbIGQBWdh8xOMrslBGFOJVp6HKRmotOcZltKBtZRNXhvIetmD+Edaz6ewiPxQzJbQAXkFClD0O3/mmu2TT8FpbZGdPMr/hS9eUpbLTjxIwrGodDVrWBAIgaFKsw/Mo/ashmXw2l0gB1jCkkVmdkv6mUp1NqUeWxp948ebkWJbLRUpRTzrKrOtKXPMPlVyqxAZCY7pQVwp65ms8PTn5ZQfDKUHmCa5cexEKgPLCQAEEn8q68LrRhsjka9+0rLdglLBx5MfnQE7EhzttmGdSfWrcJOVZqp0+tXYYKfWtS3gRDRcvmM1nX4asd6c7OgLTsd6R7VlSwe1O1kz5R3rJsHM1rRGiGjKk52wKYWWm1oQpbYUByPaglvbUVeYbdM0xsoCUDBx6VyCZdp5kw20VDypOPSsw+0C9fHXFMJghMaKSCE8lL6n6U3caX9ux2woaIEyQClsdQOqvpWSay4cqyVE7knma0NPXk7jEb3wNondh3Lm9E0r8ooO35V8qIpc8o9qbIETiIWwrcCo+Fg182ojnXZJCqJiRGzhq5iRGMd8jxm07E81CpX5SUQ3F5yo7JHcmlZhxbDyXWjpWk5BB50yYF2TEWgHSheVpHQ+tZ+op2HeOptaDU7/RjyJG1W0fDBpSclY+8PqadrLEUwygc9OAPWqdst+5SUn3pnZEe3xFPyFpQ02nUtauSRSRBYxyyz4lgzm7ZAclTCUstjJzzJ6AetJdiVIlTZE9SNLkl0uFP4ew/LFcpdzkcTzkKCCi3tHLTR/eP4levYdKabRDDCQCkD6VJ/EgfSB/JhqFJUpoax8o3J6VmCJyZvFVymo/y1vaUH0SNOf0pl49vibZaVQYiv+rmAtjScFKTzNLPD8FuOykLIAA5mpIOJNOFUsfmaNaJBcjgYxjrVPil0IhpBxlTgAoND4ghsrDKZKSRthO+KEcZXR5+TFQwVBhrK3HCCAT0FU5IxOSoizJhK5tpety8gYKd9qyNKg1cXWwcjJFMd64yJiqjRFalEYKhypL1rLhXnzE5zTenpbB3QVuqWthg5IM1rhCZqZbAUMimPj6E5P4Ue8Ial+GVbdcCsy4RuSkyUpzjJGRWvsPok2nw1nOxB/KlvsfBh7xuw69GfnFtBUsD1orHaOK+fiCPd5jXRt5QHtmr7TRDRUBvTdtmZOio2rmdLUstPgHka0GxNlWj1pEgxS+sJyRjf1p74aafb0heVAcjST8mG1HUd4DKijcbDrV5x5EVhbrqglCE6lE9hXKH/lDA586UftDvKkNotcZWFODU8c8k9BRKqyxxMax9uSYk3+4O3u7vTHFEIKtLaegSOVcA14aQquzbYAG2K9cGU4rYUADAmUzEnJnFsgqya661DYCqmFBWAOtWwNhsa6RmJpRtUkpIr1JyKmk4omJXM8BINXrbc3Le+l1G6eSk96onevgK4qGGDJVyp3DuaPb+MrYyyPES8HCPlCM/rXO63b/EjTTCMohpWFLQTusjln0pBbG1WoVwcgPa2wFJPzIPI0q+jG307jtWvYOC/U06ysNMtjSPc1cuV0RBjKeUoAJGw70lp40YZYw1FWHOxO1AOILlJujKXi8A2P8ATB5fzpI6d1+4cTRruqtbAbMvpcduVycuM5ZK1HDaSflT0FXXZQCCj0wBSlFuclAAWgLA5GuFwu0hzbHhjuOdWFZJxGWIVdzR24ch+G7qWkDfNMl5lRrVbi++2FpVtpIzqpE4X4wjtD4a9N89kSmxun/7Dr7imPiFtN7tqDElJdQ2dScHZXrQWpZW9pddQlxB+Iro4bjXuYXYGqIhW5QRkD2qF6+z+622KuUxiU0gZXoGFJHfHWnPhtTPhIkM+VSVBLrPVCv5Vo0Rth2OjTg5G471dbrAcZgNQtQOVE/MEN52O8HGydjmnm2ceIhwy3IbcUsA4x1q19ofBardcROtjWI0lZ1I6IV/I0nXCx3GGkOyoq0NE7uDcUR/HaeZ1YdKsLyJUk3Fcme/KUDl5ZUQOlGrPNaOUPDGoYyahZrOmV8mPemSFwel5Wh1ShnkRVLbEPEbqRqx7tJQ7epbiFtYHbHWn2wRlNtp1II70DtPDcyAoJDhW3nYE7imW5XOLYIIXIXqdUPI2nmo0sqljgRfU2qF7hCfcY9shqekLSkDknqo9qyidMXPuD0t4+Z1Wcdh0FfXO6ybpKU/IUTn5U9EjsKGlawvAzWpTRtGT3MK6/ccDqFEjNdW4+s71RjqdPOikZ3TjJ3o20wO4SIgBa8D86si3N43IzUXZek7Vx+JcO+akKZG4T//2Q==">
            <a:extLst>
              <a:ext uri="{FF2B5EF4-FFF2-40B4-BE49-F238E27FC236}">
                <a16:creationId xmlns:a16="http://schemas.microsoft.com/office/drawing/2014/main" id="{C9F6CC85-CB74-472C-8257-E15F72C5E689}"/>
              </a:ext>
            </a:extLst>
          </p:cNvPr>
          <p:cNvSpPr>
            <a:spLocks noChangeAspect="1" noChangeArrowheads="1"/>
          </p:cNvSpPr>
          <p:nvPr/>
        </p:nvSpPr>
        <p:spPr bwMode="auto">
          <a:xfrm>
            <a:off x="1739900" y="-444500"/>
            <a:ext cx="19240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03296"/>
                </a:solidFill>
                <a:latin typeface="Arial" panose="020B0604020202020204" pitchFamily="34" charset="0"/>
              </a:defRPr>
            </a:lvl1pPr>
            <a:lvl2pPr marL="742950" indent="-285750">
              <a:spcBef>
                <a:spcPct val="20000"/>
              </a:spcBef>
              <a:buChar char="–"/>
              <a:defRPr sz="2800">
                <a:solidFill>
                  <a:srgbClr val="003296"/>
                </a:solidFill>
                <a:latin typeface="Arial" panose="020B0604020202020204" pitchFamily="34" charset="0"/>
              </a:defRPr>
            </a:lvl2pPr>
            <a:lvl3pPr marL="1143000" indent="-228600">
              <a:spcBef>
                <a:spcPct val="20000"/>
              </a:spcBef>
              <a:buChar char="•"/>
              <a:defRPr sz="2400">
                <a:solidFill>
                  <a:srgbClr val="003296"/>
                </a:solidFill>
                <a:latin typeface="Arial" panose="020B0604020202020204" pitchFamily="34" charset="0"/>
              </a:defRPr>
            </a:lvl3pPr>
            <a:lvl4pPr marL="1600200" indent="-228600">
              <a:spcBef>
                <a:spcPct val="20000"/>
              </a:spcBef>
              <a:buChar char="–"/>
              <a:defRPr sz="2000">
                <a:solidFill>
                  <a:srgbClr val="003296"/>
                </a:solidFill>
                <a:latin typeface="Arial" panose="020B0604020202020204" pitchFamily="34" charset="0"/>
              </a:defRPr>
            </a:lvl4pPr>
            <a:lvl5pPr marL="2057400" indent="-228600">
              <a:spcBef>
                <a:spcPct val="20000"/>
              </a:spcBef>
              <a:buChar char="»"/>
              <a:defRPr sz="2000">
                <a:solidFill>
                  <a:srgbClr val="00329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329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329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329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3296"/>
                </a:solidFill>
                <a:latin typeface="Arial" panose="020B0604020202020204" pitchFamily="34" charset="0"/>
              </a:defRPr>
            </a:lvl9pPr>
          </a:lstStyle>
          <a:p>
            <a:pPr defTabSz="914400" fontAlgn="base">
              <a:spcBef>
                <a:spcPct val="0"/>
              </a:spcBef>
              <a:spcAft>
                <a:spcPct val="0"/>
              </a:spcAft>
              <a:buNone/>
            </a:pPr>
            <a:endParaRPr lang="en-US" altLang="en-US" sz="1800">
              <a:solidFill>
                <a:srgbClr val="000000"/>
              </a:solidFill>
              <a:cs typeface="Arial" panose="020B0604020202020204" pitchFamily="34" charset="0"/>
            </a:endParaRPr>
          </a:p>
        </p:txBody>
      </p:sp>
      <p:grpSp>
        <p:nvGrpSpPr>
          <p:cNvPr id="12293" name="Group 23">
            <a:extLst>
              <a:ext uri="{FF2B5EF4-FFF2-40B4-BE49-F238E27FC236}">
                <a16:creationId xmlns:a16="http://schemas.microsoft.com/office/drawing/2014/main" id="{0889842B-2B64-4E49-A316-7C94C44B3B4A}"/>
              </a:ext>
            </a:extLst>
          </p:cNvPr>
          <p:cNvGrpSpPr>
            <a:grpSpLocks/>
          </p:cNvGrpSpPr>
          <p:nvPr/>
        </p:nvGrpSpPr>
        <p:grpSpPr bwMode="auto">
          <a:xfrm>
            <a:off x="7239000" y="990600"/>
            <a:ext cx="3200400" cy="4800600"/>
            <a:chOff x="5823315" y="990600"/>
            <a:chExt cx="3406711" cy="3657600"/>
          </a:xfrm>
        </p:grpSpPr>
        <p:pic>
          <p:nvPicPr>
            <p:cNvPr id="6149" name="Picture 5">
              <a:extLst>
                <a:ext uri="{FF2B5EF4-FFF2-40B4-BE49-F238E27FC236}">
                  <a16:creationId xmlns:a16="http://schemas.microsoft.com/office/drawing/2014/main" id="{2533D253-42FC-474B-83D2-D4DC92E72335}"/>
                </a:ext>
              </a:extLst>
            </p:cNvPr>
            <p:cNvPicPr>
              <a:picLocks noChangeAspect="1" noChangeArrowheads="1"/>
            </p:cNvPicPr>
            <p:nvPr/>
          </p:nvPicPr>
          <p:blipFill>
            <a:blip r:embed="rId3" cstate="print"/>
            <a:srcRect/>
            <a:stretch>
              <a:fillRect/>
            </a:stretch>
          </p:blipFill>
          <p:spPr bwMode="auto">
            <a:xfrm>
              <a:off x="7541079" y="3276600"/>
              <a:ext cx="1688947" cy="1371600"/>
            </a:xfrm>
            <a:prstGeom prst="rect">
              <a:avLst/>
            </a:prstGeom>
            <a:ln>
              <a:noFill/>
            </a:ln>
            <a:effectLst>
              <a:softEdge rad="112500"/>
            </a:effectLst>
          </p:spPr>
        </p:pic>
        <p:pic>
          <p:nvPicPr>
            <p:cNvPr id="6147" name="Picture 3">
              <a:extLst>
                <a:ext uri="{FF2B5EF4-FFF2-40B4-BE49-F238E27FC236}">
                  <a16:creationId xmlns:a16="http://schemas.microsoft.com/office/drawing/2014/main" id="{5D7AADA0-EEC7-4BC4-9E0C-30C1429C88C4}"/>
                </a:ext>
              </a:extLst>
            </p:cNvPr>
            <p:cNvPicPr>
              <a:picLocks noChangeAspect="1" noChangeArrowheads="1"/>
            </p:cNvPicPr>
            <p:nvPr/>
          </p:nvPicPr>
          <p:blipFill>
            <a:blip r:embed="rId4" cstate="print"/>
            <a:srcRect/>
            <a:stretch>
              <a:fillRect/>
            </a:stretch>
          </p:blipFill>
          <p:spPr bwMode="auto">
            <a:xfrm flipH="1">
              <a:off x="7391400" y="990600"/>
              <a:ext cx="1581150" cy="1524000"/>
            </a:xfrm>
            <a:prstGeom prst="rect">
              <a:avLst/>
            </a:prstGeom>
            <a:ln>
              <a:noFill/>
            </a:ln>
            <a:effectLst>
              <a:softEdge rad="112500"/>
            </a:effectLst>
          </p:spPr>
        </p:pic>
        <p:pic>
          <p:nvPicPr>
            <p:cNvPr id="6146" name="Picture 2">
              <a:extLst>
                <a:ext uri="{FF2B5EF4-FFF2-40B4-BE49-F238E27FC236}">
                  <a16:creationId xmlns:a16="http://schemas.microsoft.com/office/drawing/2014/main" id="{52D228A7-8712-4CCA-988B-BC38A8198E65}"/>
                </a:ext>
              </a:extLst>
            </p:cNvPr>
            <p:cNvPicPr>
              <a:picLocks noChangeAspect="1" noChangeArrowheads="1"/>
            </p:cNvPicPr>
            <p:nvPr/>
          </p:nvPicPr>
          <p:blipFill>
            <a:blip r:embed="rId5" cstate="print"/>
            <a:srcRect/>
            <a:stretch>
              <a:fillRect/>
            </a:stretch>
          </p:blipFill>
          <p:spPr bwMode="auto">
            <a:xfrm>
              <a:off x="6096000" y="990600"/>
              <a:ext cx="1476950" cy="1524000"/>
            </a:xfrm>
            <a:prstGeom prst="rect">
              <a:avLst/>
            </a:prstGeom>
            <a:ln>
              <a:noFill/>
            </a:ln>
            <a:effectLst>
              <a:softEdge rad="112500"/>
            </a:effectLst>
          </p:spPr>
        </p:pic>
        <p:pic>
          <p:nvPicPr>
            <p:cNvPr id="6148" name="Picture 4">
              <a:extLst>
                <a:ext uri="{FF2B5EF4-FFF2-40B4-BE49-F238E27FC236}">
                  <a16:creationId xmlns:a16="http://schemas.microsoft.com/office/drawing/2014/main" id="{966E5539-813A-4169-8FAF-404891083A3D}"/>
                </a:ext>
              </a:extLst>
            </p:cNvPr>
            <p:cNvPicPr>
              <a:picLocks noChangeAspect="1" noChangeArrowheads="1"/>
            </p:cNvPicPr>
            <p:nvPr/>
          </p:nvPicPr>
          <p:blipFill>
            <a:blip r:embed="rId6" cstate="print"/>
            <a:srcRect/>
            <a:stretch>
              <a:fillRect/>
            </a:stretch>
          </p:blipFill>
          <p:spPr bwMode="auto">
            <a:xfrm flipH="1">
              <a:off x="5823315" y="3276600"/>
              <a:ext cx="1925958" cy="1371600"/>
            </a:xfrm>
            <a:prstGeom prst="rect">
              <a:avLst/>
            </a:prstGeom>
            <a:ln>
              <a:noFill/>
            </a:ln>
            <a:effectLst>
              <a:softEdge rad="112500"/>
            </a:effectLst>
          </p:spPr>
        </p:pic>
        <p:pic>
          <p:nvPicPr>
            <p:cNvPr id="6150" name="Picture 6">
              <a:extLst>
                <a:ext uri="{FF2B5EF4-FFF2-40B4-BE49-F238E27FC236}">
                  <a16:creationId xmlns:a16="http://schemas.microsoft.com/office/drawing/2014/main" id="{B018CDC5-67DB-4983-ABD8-CAED3174ACF2}"/>
                </a:ext>
              </a:extLst>
            </p:cNvPr>
            <p:cNvPicPr>
              <a:picLocks noChangeAspect="1" noChangeArrowheads="1"/>
            </p:cNvPicPr>
            <p:nvPr/>
          </p:nvPicPr>
          <p:blipFill>
            <a:blip r:embed="rId7" cstate="print"/>
            <a:srcRect/>
            <a:stretch>
              <a:fillRect/>
            </a:stretch>
          </p:blipFill>
          <p:spPr bwMode="auto">
            <a:xfrm>
              <a:off x="6634437" y="2383971"/>
              <a:ext cx="2009775" cy="995317"/>
            </a:xfrm>
            <a:prstGeom prst="rect">
              <a:avLst/>
            </a:prstGeom>
            <a:ln>
              <a:noFill/>
            </a:ln>
            <a:effectLst>
              <a:softEdge rad="112500"/>
            </a:effectLst>
          </p:spPr>
        </p:pic>
      </p:grpSp>
      <p:sp>
        <p:nvSpPr>
          <p:cNvPr id="12294" name="Slide Number Placeholder 15">
            <a:extLst>
              <a:ext uri="{FF2B5EF4-FFF2-40B4-BE49-F238E27FC236}">
                <a16:creationId xmlns:a16="http://schemas.microsoft.com/office/drawing/2014/main" id="{AB825288-F48D-400C-892E-F3A78C91B68F}"/>
              </a:ext>
            </a:extLst>
          </p:cNvPr>
          <p:cNvSpPr txBox="1">
            <a:spLocks/>
          </p:cNvSpPr>
          <p:nvPr/>
        </p:nvSpPr>
        <p:spPr bwMode="auto">
          <a:xfrm>
            <a:off x="10363200" y="6629400"/>
            <a:ext cx="457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03296"/>
                </a:solidFill>
                <a:latin typeface="Arial" panose="020B0604020202020204" pitchFamily="34" charset="0"/>
              </a:defRPr>
            </a:lvl1pPr>
            <a:lvl2pPr marL="742950" indent="-285750">
              <a:spcBef>
                <a:spcPct val="20000"/>
              </a:spcBef>
              <a:buChar char="–"/>
              <a:defRPr sz="2800">
                <a:solidFill>
                  <a:srgbClr val="003296"/>
                </a:solidFill>
                <a:latin typeface="Arial" panose="020B0604020202020204" pitchFamily="34" charset="0"/>
              </a:defRPr>
            </a:lvl2pPr>
            <a:lvl3pPr marL="1143000" indent="-228600">
              <a:spcBef>
                <a:spcPct val="20000"/>
              </a:spcBef>
              <a:buChar char="•"/>
              <a:defRPr sz="2400">
                <a:solidFill>
                  <a:srgbClr val="003296"/>
                </a:solidFill>
                <a:latin typeface="Arial" panose="020B0604020202020204" pitchFamily="34" charset="0"/>
              </a:defRPr>
            </a:lvl3pPr>
            <a:lvl4pPr marL="1600200" indent="-228600">
              <a:spcBef>
                <a:spcPct val="20000"/>
              </a:spcBef>
              <a:buChar char="–"/>
              <a:defRPr sz="2000">
                <a:solidFill>
                  <a:srgbClr val="003296"/>
                </a:solidFill>
                <a:latin typeface="Arial" panose="020B0604020202020204" pitchFamily="34" charset="0"/>
              </a:defRPr>
            </a:lvl4pPr>
            <a:lvl5pPr marL="2057400" indent="-228600">
              <a:spcBef>
                <a:spcPct val="20000"/>
              </a:spcBef>
              <a:buChar char="»"/>
              <a:defRPr sz="2000">
                <a:solidFill>
                  <a:srgbClr val="00329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329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329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329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3296"/>
                </a:solidFill>
                <a:latin typeface="Arial" panose="020B0604020202020204" pitchFamily="34" charset="0"/>
              </a:defRPr>
            </a:lvl9pPr>
          </a:lstStyle>
          <a:p>
            <a:pPr defTabSz="914400" fontAlgn="base">
              <a:spcBef>
                <a:spcPct val="0"/>
              </a:spcBef>
              <a:spcAft>
                <a:spcPct val="0"/>
              </a:spcAft>
              <a:buNone/>
            </a:pPr>
            <a:fld id="{7B302AA0-2A96-41D4-8E6C-A1D766D479F6}" type="slidenum">
              <a:rPr lang="en-US" altLang="en-US" sz="1200" b="1">
                <a:solidFill>
                  <a:srgbClr val="000000"/>
                </a:solidFill>
                <a:cs typeface="Arial" panose="020B0604020202020204" pitchFamily="34" charset="0"/>
              </a:rPr>
              <a:pPr defTabSz="914400" fontAlgn="base">
                <a:spcBef>
                  <a:spcPct val="0"/>
                </a:spcBef>
                <a:spcAft>
                  <a:spcPct val="0"/>
                </a:spcAft>
                <a:buNone/>
              </a:pPr>
              <a:t>32</a:t>
            </a:fld>
            <a:endParaRPr lang="en-US" altLang="en-US" sz="1200" b="1">
              <a:solidFill>
                <a:srgbClr val="000000"/>
              </a:solidFill>
              <a:cs typeface="Arial" panose="020B0604020202020204" pitchFamily="34" charset="0"/>
            </a:endParaRPr>
          </a:p>
        </p:txBody>
      </p:sp>
    </p:spTree>
    <p:extLst>
      <p:ext uri="{BB962C8B-B14F-4D97-AF65-F5344CB8AC3E}">
        <p14:creationId xmlns:p14="http://schemas.microsoft.com/office/powerpoint/2010/main" val="144485356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53B7EA-20E9-4BC6-A6BF-962906EC8A67}"/>
              </a:ext>
            </a:extLst>
          </p:cNvPr>
          <p:cNvSpPr>
            <a:spLocks noGrp="1"/>
          </p:cNvSpPr>
          <p:nvPr>
            <p:ph type="title"/>
          </p:nvPr>
        </p:nvSpPr>
        <p:spPr/>
        <p:txBody>
          <a:bodyPr/>
          <a:lstStyle/>
          <a:p>
            <a:pPr>
              <a:defRPr/>
            </a:pPr>
            <a:r>
              <a:rPr lang="en-US" dirty="0"/>
              <a:t>Policies</a:t>
            </a:r>
          </a:p>
        </p:txBody>
      </p:sp>
      <p:sp>
        <p:nvSpPr>
          <p:cNvPr id="14339" name="Content Placeholder 5">
            <a:extLst>
              <a:ext uri="{FF2B5EF4-FFF2-40B4-BE49-F238E27FC236}">
                <a16:creationId xmlns:a16="http://schemas.microsoft.com/office/drawing/2014/main" id="{4BA383CE-E879-456A-B751-7BB72F092B10}"/>
              </a:ext>
            </a:extLst>
          </p:cNvPr>
          <p:cNvSpPr>
            <a:spLocks noGrp="1" noChangeArrowheads="1"/>
          </p:cNvSpPr>
          <p:nvPr>
            <p:ph idx="1"/>
          </p:nvPr>
        </p:nvSpPr>
        <p:spPr/>
        <p:txBody>
          <a:bodyPr/>
          <a:lstStyle/>
          <a:p>
            <a:r>
              <a:rPr lang="en-US" altLang="en-US" b="1">
                <a:solidFill>
                  <a:srgbClr val="003CB4"/>
                </a:solidFill>
              </a:rPr>
              <a:t>NVIC 05-17 Cyber Risk at MTSA-regulated facilities</a:t>
            </a:r>
          </a:p>
          <a:p>
            <a:pPr lvl="1"/>
            <a:r>
              <a:rPr lang="en-US" altLang="en-US" b="1">
                <a:solidFill>
                  <a:srgbClr val="003CB4"/>
                </a:solidFill>
              </a:rPr>
              <a:t>Evaluate threats, vulnerabilities and consequences </a:t>
            </a:r>
          </a:p>
          <a:p>
            <a:pPr lvl="1"/>
            <a:r>
              <a:rPr lang="en-US" altLang="en-US" b="1">
                <a:solidFill>
                  <a:srgbClr val="003CB4"/>
                </a:solidFill>
              </a:rPr>
              <a:t>NIST – Cyber Security Framework 1.0</a:t>
            </a:r>
          </a:p>
          <a:p>
            <a:pPr lvl="1"/>
            <a:r>
              <a:rPr lang="en-US" altLang="en-US" b="1">
                <a:solidFill>
                  <a:srgbClr val="003CB4"/>
                </a:solidFill>
              </a:rPr>
              <a:t>Comment period extended: Oct 11</a:t>
            </a:r>
          </a:p>
          <a:p>
            <a:r>
              <a:rPr lang="en-US" altLang="en-US" b="1">
                <a:solidFill>
                  <a:srgbClr val="003CB4"/>
                </a:solidFill>
              </a:rPr>
              <a:t> MSC-FAL 1/Circ 3 (SMS incorporate Cyber Risk by 2021)</a:t>
            </a:r>
          </a:p>
          <a:p>
            <a:pPr>
              <a:buFontTx/>
              <a:buNone/>
            </a:pPr>
            <a:endParaRPr lang="en-US" altLang="en-US" b="1">
              <a:solidFill>
                <a:srgbClr val="003CB4"/>
              </a:solidFill>
            </a:endParaRPr>
          </a:p>
          <a:p>
            <a:pPr lvl="1"/>
            <a:endParaRPr lang="en-US" altLang="en-US" b="1">
              <a:solidFill>
                <a:srgbClr val="003CB4"/>
              </a:solidFill>
            </a:endParaRPr>
          </a:p>
          <a:p>
            <a:pPr lvl="1"/>
            <a:endParaRPr lang="en-US" altLang="en-US" b="1">
              <a:solidFill>
                <a:srgbClr val="003CB4"/>
              </a:solidFill>
            </a:endParaRPr>
          </a:p>
        </p:txBody>
      </p:sp>
      <p:sp>
        <p:nvSpPr>
          <p:cNvPr id="14340" name="Slide Number Placeholder 3">
            <a:extLst>
              <a:ext uri="{FF2B5EF4-FFF2-40B4-BE49-F238E27FC236}">
                <a16:creationId xmlns:a16="http://schemas.microsoft.com/office/drawing/2014/main" id="{96D33CC2-39C6-4DA9-8975-9BA6A48B9EB3}"/>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03296"/>
                </a:solidFill>
                <a:latin typeface="Arial" panose="020B0604020202020204" pitchFamily="34" charset="0"/>
              </a:defRPr>
            </a:lvl1pPr>
            <a:lvl2pPr marL="742950" indent="-285750">
              <a:spcBef>
                <a:spcPct val="20000"/>
              </a:spcBef>
              <a:buChar char="–"/>
              <a:defRPr sz="2800">
                <a:solidFill>
                  <a:srgbClr val="003296"/>
                </a:solidFill>
                <a:latin typeface="Arial" panose="020B0604020202020204" pitchFamily="34" charset="0"/>
              </a:defRPr>
            </a:lvl2pPr>
            <a:lvl3pPr marL="1143000" indent="-228600">
              <a:spcBef>
                <a:spcPct val="20000"/>
              </a:spcBef>
              <a:buChar char="•"/>
              <a:defRPr sz="2400">
                <a:solidFill>
                  <a:srgbClr val="003296"/>
                </a:solidFill>
                <a:latin typeface="Arial" panose="020B0604020202020204" pitchFamily="34" charset="0"/>
              </a:defRPr>
            </a:lvl3pPr>
            <a:lvl4pPr marL="1600200" indent="-228600">
              <a:spcBef>
                <a:spcPct val="20000"/>
              </a:spcBef>
              <a:buChar char="–"/>
              <a:defRPr sz="2000">
                <a:solidFill>
                  <a:srgbClr val="003296"/>
                </a:solidFill>
                <a:latin typeface="Arial" panose="020B0604020202020204" pitchFamily="34" charset="0"/>
              </a:defRPr>
            </a:lvl4pPr>
            <a:lvl5pPr marL="2057400" indent="-228600">
              <a:spcBef>
                <a:spcPct val="20000"/>
              </a:spcBef>
              <a:buChar char="»"/>
              <a:defRPr sz="2000">
                <a:solidFill>
                  <a:srgbClr val="00329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329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329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329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3296"/>
                </a:solidFill>
                <a:latin typeface="Arial" panose="020B0604020202020204" pitchFamily="34" charset="0"/>
              </a:defRPr>
            </a:lvl9pPr>
          </a:lstStyle>
          <a:p>
            <a:pPr defTabSz="914400" fontAlgn="base">
              <a:spcBef>
                <a:spcPct val="0"/>
              </a:spcBef>
              <a:spcAft>
                <a:spcPct val="0"/>
              </a:spcAft>
              <a:buNone/>
            </a:pPr>
            <a:fld id="{1DD40966-1EE6-4E61-9167-2CA03CF155CC}" type="slidenum">
              <a:rPr lang="en-US" altLang="en-US" sz="1600">
                <a:solidFill>
                  <a:srgbClr val="000000"/>
                </a:solidFill>
                <a:cs typeface="Arial" panose="020B0604020202020204" pitchFamily="34" charset="0"/>
              </a:rPr>
              <a:pPr defTabSz="914400" fontAlgn="base">
                <a:spcBef>
                  <a:spcPct val="0"/>
                </a:spcBef>
                <a:spcAft>
                  <a:spcPct val="0"/>
                </a:spcAft>
                <a:buNone/>
              </a:pPr>
              <a:t>33</a:t>
            </a:fld>
            <a:endParaRPr lang="en-US" altLang="en-US" sz="1600">
              <a:solidFill>
                <a:srgbClr val="000000"/>
              </a:solidFill>
              <a:cs typeface="Arial" panose="020B0604020202020204" pitchFamily="34" charset="0"/>
            </a:endParaRPr>
          </a:p>
        </p:txBody>
      </p:sp>
    </p:spTree>
    <p:extLst>
      <p:ext uri="{BB962C8B-B14F-4D97-AF65-F5344CB8AC3E}">
        <p14:creationId xmlns:p14="http://schemas.microsoft.com/office/powerpoint/2010/main" val="83930749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6C290-CB30-4D06-B3FF-ACBE0DAB656C}"/>
              </a:ext>
            </a:extLst>
          </p:cNvPr>
          <p:cNvSpPr>
            <a:spLocks noGrp="1"/>
          </p:cNvSpPr>
          <p:nvPr>
            <p:ph type="title"/>
          </p:nvPr>
        </p:nvSpPr>
        <p:spPr>
          <a:xfrm>
            <a:off x="3060700" y="228600"/>
            <a:ext cx="6845300" cy="609600"/>
          </a:xfrm>
        </p:spPr>
        <p:txBody>
          <a:bodyPr/>
          <a:lstStyle/>
          <a:p>
            <a:pPr algn="ctr">
              <a:defRPr/>
            </a:pPr>
            <a:r>
              <a:rPr lang="en-US" sz="2800" dirty="0">
                <a:solidFill>
                  <a:schemeClr val="tx1"/>
                </a:solidFill>
              </a:rPr>
              <a:t>Maersk - APM Cyber Incident</a:t>
            </a:r>
            <a:br>
              <a:rPr lang="en-US" sz="6000" dirty="0"/>
            </a:br>
            <a:br>
              <a:rPr lang="en-US" dirty="0"/>
            </a:br>
            <a:endParaRPr lang="en-US" dirty="0"/>
          </a:p>
        </p:txBody>
      </p:sp>
      <p:sp>
        <p:nvSpPr>
          <p:cNvPr id="29699" name="Text Placeholder 2">
            <a:extLst>
              <a:ext uri="{FF2B5EF4-FFF2-40B4-BE49-F238E27FC236}">
                <a16:creationId xmlns:a16="http://schemas.microsoft.com/office/drawing/2014/main" id="{E366F369-B2F1-4E4C-9D55-9C97CA109C36}"/>
              </a:ext>
            </a:extLst>
          </p:cNvPr>
          <p:cNvSpPr>
            <a:spLocks noGrp="1"/>
          </p:cNvSpPr>
          <p:nvPr>
            <p:ph type="body" idx="1"/>
          </p:nvPr>
        </p:nvSpPr>
        <p:spPr>
          <a:xfrm>
            <a:off x="2133600" y="1219200"/>
            <a:ext cx="8229600" cy="4495800"/>
          </a:xfrm>
        </p:spPr>
        <p:txBody>
          <a:bodyPr anchor="t"/>
          <a:lstStyle/>
          <a:p>
            <a:pPr>
              <a:defRPr/>
            </a:pPr>
            <a:r>
              <a:rPr lang="en-US" sz="1800" dirty="0">
                <a:solidFill>
                  <a:srgbClr val="003CB4"/>
                </a:solidFill>
              </a:rPr>
              <a:t>June 27, 2017  Maersk/APM shipping company suffered a global operations attack from the Petya Ransomware malware</a:t>
            </a:r>
          </a:p>
          <a:p>
            <a:pPr>
              <a:defRPr/>
            </a:pPr>
            <a:endParaRPr lang="en-US" sz="1600" dirty="0">
              <a:solidFill>
                <a:srgbClr val="003CB4"/>
              </a:solidFill>
            </a:endParaRPr>
          </a:p>
          <a:p>
            <a:pPr marL="285750" indent="-285750">
              <a:buFontTx/>
              <a:buChar char="-"/>
              <a:defRPr/>
            </a:pPr>
            <a:r>
              <a:rPr lang="en-US" sz="1600" dirty="0">
                <a:solidFill>
                  <a:srgbClr val="003CB4"/>
                </a:solidFill>
              </a:rPr>
              <a:t>NRC/NCCIC reports received from APM </a:t>
            </a:r>
            <a:r>
              <a:rPr lang="en-US" sz="1600" b="1" dirty="0">
                <a:solidFill>
                  <a:srgbClr val="003CB4"/>
                </a:solidFill>
              </a:rPr>
              <a:t>New York </a:t>
            </a:r>
            <a:r>
              <a:rPr lang="en-US" sz="1600" dirty="0">
                <a:solidFill>
                  <a:srgbClr val="003CB4"/>
                </a:solidFill>
              </a:rPr>
              <a:t>and </a:t>
            </a:r>
            <a:r>
              <a:rPr lang="en-US" sz="1600" b="1" dirty="0">
                <a:solidFill>
                  <a:srgbClr val="003CB4"/>
                </a:solidFill>
              </a:rPr>
              <a:t>Florida</a:t>
            </a:r>
            <a:r>
              <a:rPr lang="en-US" sz="1600" dirty="0">
                <a:solidFill>
                  <a:srgbClr val="003CB4"/>
                </a:solidFill>
              </a:rPr>
              <a:t> @ </a:t>
            </a:r>
            <a:r>
              <a:rPr lang="en-US" sz="1600" b="1" dirty="0">
                <a:solidFill>
                  <a:srgbClr val="003CB4"/>
                </a:solidFill>
              </a:rPr>
              <a:t>0730</a:t>
            </a:r>
          </a:p>
          <a:p>
            <a:pPr marL="285750" indent="-285750">
              <a:buFontTx/>
              <a:buChar char="-"/>
              <a:defRPr/>
            </a:pPr>
            <a:r>
              <a:rPr lang="en-US" sz="1600" dirty="0">
                <a:solidFill>
                  <a:srgbClr val="003CB4"/>
                </a:solidFill>
              </a:rPr>
              <a:t>NRC/NCCIC report received from Maersk Norfolk Comms office @ </a:t>
            </a:r>
            <a:r>
              <a:rPr lang="en-US" sz="1600" b="1" dirty="0">
                <a:solidFill>
                  <a:srgbClr val="003CB4"/>
                </a:solidFill>
              </a:rPr>
              <a:t>0810</a:t>
            </a:r>
          </a:p>
          <a:p>
            <a:pPr marL="285750" indent="-285750">
              <a:buFontTx/>
              <a:buChar char="-"/>
              <a:defRPr/>
            </a:pPr>
            <a:r>
              <a:rPr lang="en-US" sz="1600" dirty="0">
                <a:solidFill>
                  <a:srgbClr val="003CB4"/>
                </a:solidFill>
              </a:rPr>
              <a:t>NRC/NCCIC report received from APM facility in </a:t>
            </a:r>
            <a:r>
              <a:rPr lang="en-US" sz="1600" b="1" dirty="0">
                <a:solidFill>
                  <a:srgbClr val="003CB4"/>
                </a:solidFill>
              </a:rPr>
              <a:t>Mobile</a:t>
            </a:r>
            <a:r>
              <a:rPr lang="en-US" sz="1600" dirty="0">
                <a:solidFill>
                  <a:srgbClr val="003CB4"/>
                </a:solidFill>
              </a:rPr>
              <a:t>, AL @</a:t>
            </a:r>
            <a:r>
              <a:rPr lang="en-US" sz="1600" b="1" dirty="0">
                <a:solidFill>
                  <a:srgbClr val="003CB4"/>
                </a:solidFill>
              </a:rPr>
              <a:t>1100</a:t>
            </a:r>
          </a:p>
          <a:p>
            <a:pPr marL="285750" indent="-285750">
              <a:buFontTx/>
              <a:buChar char="-"/>
              <a:defRPr/>
            </a:pPr>
            <a:r>
              <a:rPr lang="en-US" sz="1600" dirty="0">
                <a:solidFill>
                  <a:srgbClr val="003CB4"/>
                </a:solidFill>
              </a:rPr>
              <a:t>Contact with APM facilities in </a:t>
            </a:r>
            <a:r>
              <a:rPr lang="en-US" sz="1600" b="1" dirty="0">
                <a:solidFill>
                  <a:srgbClr val="003CB4"/>
                </a:solidFill>
              </a:rPr>
              <a:t>Los Angeles </a:t>
            </a:r>
            <a:r>
              <a:rPr lang="en-US" sz="1600" dirty="0">
                <a:solidFill>
                  <a:srgbClr val="003CB4"/>
                </a:solidFill>
              </a:rPr>
              <a:t>and </a:t>
            </a:r>
            <a:r>
              <a:rPr lang="en-US" sz="1600" b="1" dirty="0">
                <a:solidFill>
                  <a:srgbClr val="003CB4"/>
                </a:solidFill>
              </a:rPr>
              <a:t>Tacoma</a:t>
            </a:r>
            <a:r>
              <a:rPr lang="en-US" sz="1600" dirty="0">
                <a:solidFill>
                  <a:srgbClr val="003CB4"/>
                </a:solidFill>
              </a:rPr>
              <a:t> indicate mandatory shutdown of all systems and company phones @ </a:t>
            </a:r>
            <a:r>
              <a:rPr lang="en-US" sz="1600" b="1" dirty="0">
                <a:solidFill>
                  <a:srgbClr val="003CB4"/>
                </a:solidFill>
              </a:rPr>
              <a:t>1125</a:t>
            </a:r>
          </a:p>
          <a:p>
            <a:pPr marL="285750" indent="-285750">
              <a:buFontTx/>
              <a:buChar char="-"/>
              <a:defRPr/>
            </a:pPr>
            <a:r>
              <a:rPr lang="en-US" sz="1600" dirty="0">
                <a:solidFill>
                  <a:srgbClr val="003CB4"/>
                </a:solidFill>
              </a:rPr>
              <a:t>First media reporting of Petya began @ </a:t>
            </a:r>
            <a:r>
              <a:rPr lang="en-US" sz="1600" b="1" dirty="0">
                <a:solidFill>
                  <a:srgbClr val="003CB4"/>
                </a:solidFill>
              </a:rPr>
              <a:t>1235</a:t>
            </a:r>
          </a:p>
          <a:p>
            <a:pPr marL="285750" indent="-285750">
              <a:buFontTx/>
              <a:buChar char="-"/>
              <a:defRPr/>
            </a:pPr>
            <a:r>
              <a:rPr lang="en-US" sz="1600" dirty="0">
                <a:solidFill>
                  <a:srgbClr val="003CB4"/>
                </a:solidFill>
              </a:rPr>
              <a:t>+70 hours - CG-FAC makes contact with Maersk CISO for Americas </a:t>
            </a:r>
            <a:r>
              <a:rPr lang="mr-IN" sz="1600" dirty="0">
                <a:solidFill>
                  <a:srgbClr val="003CB4"/>
                </a:solidFill>
              </a:rPr>
              <a:t>–</a:t>
            </a:r>
            <a:r>
              <a:rPr lang="en-US" sz="1600" dirty="0">
                <a:solidFill>
                  <a:srgbClr val="003CB4"/>
                </a:solidFill>
              </a:rPr>
              <a:t>Charleston SC</a:t>
            </a:r>
          </a:p>
          <a:p>
            <a:pPr marL="285750" indent="-285750">
              <a:buFontTx/>
              <a:buChar char="-"/>
              <a:defRPr/>
            </a:pPr>
            <a:r>
              <a:rPr lang="en-US" sz="1600" dirty="0">
                <a:solidFill>
                  <a:srgbClr val="003CB4"/>
                </a:solidFill>
              </a:rPr>
              <a:t>Containers and cargo docs being done manually for 10 days.</a:t>
            </a:r>
          </a:p>
          <a:p>
            <a:pPr marL="285750" indent="-285750">
              <a:buFontTx/>
              <a:buChar char="-"/>
              <a:defRPr/>
            </a:pPr>
            <a:r>
              <a:rPr lang="en-US" sz="1600" dirty="0">
                <a:solidFill>
                  <a:srgbClr val="003CB4"/>
                </a:solidFill>
              </a:rPr>
              <a:t>Backend Technologies with company in disarray for 6 weeks</a:t>
            </a:r>
          </a:p>
          <a:p>
            <a:pPr marL="285750" indent="-285750">
              <a:buFontTx/>
              <a:buChar char="-"/>
              <a:defRPr/>
            </a:pPr>
            <a:r>
              <a:rPr lang="en-US" sz="1600" dirty="0">
                <a:solidFill>
                  <a:srgbClr val="003CB4"/>
                </a:solidFill>
              </a:rPr>
              <a:t>CG conducted 3 Hot washes of the event to create an extensive Lessons Learned document, and have already enacted 5 significant changes/updates as a result</a:t>
            </a:r>
          </a:p>
        </p:txBody>
      </p:sp>
      <p:sp>
        <p:nvSpPr>
          <p:cNvPr id="16388" name="Slide Number Placeholder 3">
            <a:extLst>
              <a:ext uri="{FF2B5EF4-FFF2-40B4-BE49-F238E27FC236}">
                <a16:creationId xmlns:a16="http://schemas.microsoft.com/office/drawing/2014/main" id="{8AA63A1A-4C77-476F-8F12-EFD2637F8F9C}"/>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03296"/>
                </a:solidFill>
                <a:latin typeface="Arial" panose="020B0604020202020204" pitchFamily="34" charset="0"/>
              </a:defRPr>
            </a:lvl1pPr>
            <a:lvl2pPr marL="742950" indent="-285750">
              <a:spcBef>
                <a:spcPct val="20000"/>
              </a:spcBef>
              <a:buChar char="–"/>
              <a:defRPr sz="2800">
                <a:solidFill>
                  <a:srgbClr val="003296"/>
                </a:solidFill>
                <a:latin typeface="Arial" panose="020B0604020202020204" pitchFamily="34" charset="0"/>
              </a:defRPr>
            </a:lvl2pPr>
            <a:lvl3pPr marL="1143000" indent="-228600">
              <a:spcBef>
                <a:spcPct val="20000"/>
              </a:spcBef>
              <a:buChar char="•"/>
              <a:defRPr sz="2400">
                <a:solidFill>
                  <a:srgbClr val="003296"/>
                </a:solidFill>
                <a:latin typeface="Arial" panose="020B0604020202020204" pitchFamily="34" charset="0"/>
              </a:defRPr>
            </a:lvl3pPr>
            <a:lvl4pPr marL="1600200" indent="-228600">
              <a:spcBef>
                <a:spcPct val="20000"/>
              </a:spcBef>
              <a:buChar char="–"/>
              <a:defRPr sz="2000">
                <a:solidFill>
                  <a:srgbClr val="003296"/>
                </a:solidFill>
                <a:latin typeface="Arial" panose="020B0604020202020204" pitchFamily="34" charset="0"/>
              </a:defRPr>
            </a:lvl4pPr>
            <a:lvl5pPr marL="2057400" indent="-228600">
              <a:spcBef>
                <a:spcPct val="20000"/>
              </a:spcBef>
              <a:buChar char="»"/>
              <a:defRPr sz="2000">
                <a:solidFill>
                  <a:srgbClr val="00329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329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329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329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3296"/>
                </a:solidFill>
                <a:latin typeface="Arial" panose="020B0604020202020204" pitchFamily="34" charset="0"/>
              </a:defRPr>
            </a:lvl9pPr>
          </a:lstStyle>
          <a:p>
            <a:pPr defTabSz="914400" fontAlgn="base">
              <a:spcBef>
                <a:spcPct val="0"/>
              </a:spcBef>
              <a:spcAft>
                <a:spcPct val="0"/>
              </a:spcAft>
              <a:buNone/>
            </a:pPr>
            <a:fld id="{BF9C79F9-1D35-4925-ABC2-9E0809B591FA}" type="slidenum">
              <a:rPr lang="en-US" altLang="en-US" sz="1400">
                <a:solidFill>
                  <a:srgbClr val="FFFFFF"/>
                </a:solidFill>
                <a:cs typeface="Arial" panose="020B0604020202020204" pitchFamily="34" charset="0"/>
              </a:rPr>
              <a:pPr defTabSz="914400" fontAlgn="base">
                <a:spcBef>
                  <a:spcPct val="0"/>
                </a:spcBef>
                <a:spcAft>
                  <a:spcPct val="0"/>
                </a:spcAft>
                <a:buNone/>
              </a:pPr>
              <a:t>34</a:t>
            </a:fld>
            <a:endParaRPr lang="en-US" altLang="en-US" sz="1400">
              <a:solidFill>
                <a:srgbClr val="FFFFFF"/>
              </a:solidFill>
              <a:cs typeface="Arial" panose="020B0604020202020204" pitchFamily="34" charset="0"/>
            </a:endParaRPr>
          </a:p>
        </p:txBody>
      </p:sp>
    </p:spTree>
    <p:extLst>
      <p:ext uri="{BB962C8B-B14F-4D97-AF65-F5344CB8AC3E}">
        <p14:creationId xmlns:p14="http://schemas.microsoft.com/office/powerpoint/2010/main" val="261677483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B05C698A-56D2-4549-920F-CE77FA36B575}"/>
              </a:ext>
            </a:extLst>
          </p:cNvPr>
          <p:cNvSpPr>
            <a:spLocks noGrp="1"/>
          </p:cNvSpPr>
          <p:nvPr>
            <p:ph type="title"/>
          </p:nvPr>
        </p:nvSpPr>
        <p:spPr>
          <a:xfrm>
            <a:off x="1752600" y="80964"/>
            <a:ext cx="8534400" cy="757237"/>
          </a:xfrm>
        </p:spPr>
        <p:txBody>
          <a:bodyPr/>
          <a:lstStyle/>
          <a:p>
            <a:pPr algn="ctr" eaLnBrk="1" hangingPunct="1">
              <a:defRPr/>
            </a:pPr>
            <a:r>
              <a:rPr lang="en-US" altLang="en-US" dirty="0">
                <a:solidFill>
                  <a:schemeClr val="tx1"/>
                </a:solidFill>
              </a:rPr>
              <a:t>Lessons Learned</a:t>
            </a:r>
          </a:p>
        </p:txBody>
      </p:sp>
      <p:sp>
        <p:nvSpPr>
          <p:cNvPr id="18435" name="Content Placeholder 2">
            <a:extLst>
              <a:ext uri="{FF2B5EF4-FFF2-40B4-BE49-F238E27FC236}">
                <a16:creationId xmlns:a16="http://schemas.microsoft.com/office/drawing/2014/main" id="{B8779807-425D-47B5-8522-FC0DF00021CB}"/>
              </a:ext>
            </a:extLst>
          </p:cNvPr>
          <p:cNvSpPr>
            <a:spLocks noGrp="1" noChangeArrowheads="1"/>
          </p:cNvSpPr>
          <p:nvPr>
            <p:ph idx="1"/>
          </p:nvPr>
        </p:nvSpPr>
        <p:spPr>
          <a:xfrm>
            <a:off x="1752600" y="685800"/>
            <a:ext cx="8686800" cy="5410200"/>
          </a:xfrm>
        </p:spPr>
        <p:txBody>
          <a:bodyPr/>
          <a:lstStyle/>
          <a:p>
            <a:pPr eaLnBrk="1" hangingPunct="1"/>
            <a:endParaRPr lang="en-US" altLang="en-US" sz="2000">
              <a:solidFill>
                <a:srgbClr val="003CB4"/>
              </a:solidFill>
            </a:endParaRPr>
          </a:p>
          <a:p>
            <a:r>
              <a:rPr lang="en-US" altLang="en-US" sz="2000" b="1">
                <a:solidFill>
                  <a:srgbClr val="003CB4"/>
                </a:solidFill>
              </a:rPr>
              <a:t>Patched /updated systems are still vulnerable to Cyber attacks. (Malware distributed through a Ukrainian accounting/filing tax software MeDoc; backdoor into the network software- automatic updates)</a:t>
            </a:r>
          </a:p>
          <a:p>
            <a:pPr eaLnBrk="1" hangingPunct="1"/>
            <a:endParaRPr lang="en-US" altLang="en-US" sz="2000" b="1">
              <a:solidFill>
                <a:srgbClr val="003CB4"/>
              </a:solidFill>
            </a:endParaRPr>
          </a:p>
          <a:p>
            <a:pPr eaLnBrk="1" hangingPunct="1"/>
            <a:r>
              <a:rPr lang="en-US" altLang="en-US" sz="2000" b="1">
                <a:solidFill>
                  <a:srgbClr val="003CB4"/>
                </a:solidFill>
              </a:rPr>
              <a:t>Global supply chain: Ensure suppliers are accountable.  Think NIST CSF 1.1</a:t>
            </a:r>
          </a:p>
          <a:p>
            <a:pPr eaLnBrk="1" hangingPunct="1"/>
            <a:endParaRPr lang="en-US" altLang="en-US" sz="2000" b="1">
              <a:solidFill>
                <a:srgbClr val="003CB4"/>
              </a:solidFill>
            </a:endParaRPr>
          </a:p>
          <a:p>
            <a:pPr eaLnBrk="1" hangingPunct="1"/>
            <a:r>
              <a:rPr lang="en-US" altLang="en-US" sz="2000" b="1">
                <a:solidFill>
                  <a:srgbClr val="003CB4"/>
                </a:solidFill>
              </a:rPr>
              <a:t>Printed storage of key contacts is a MUST</a:t>
            </a:r>
            <a:br>
              <a:rPr lang="en-US" altLang="en-US" sz="2000" b="1">
                <a:solidFill>
                  <a:srgbClr val="003CB4"/>
                </a:solidFill>
              </a:rPr>
            </a:br>
            <a:endParaRPr lang="en-US" altLang="en-US" sz="2000" b="1">
              <a:solidFill>
                <a:srgbClr val="003CB4"/>
              </a:solidFill>
            </a:endParaRPr>
          </a:p>
          <a:p>
            <a:pPr eaLnBrk="1" hangingPunct="1"/>
            <a:endParaRPr lang="en-US" altLang="en-US" sz="1800"/>
          </a:p>
          <a:p>
            <a:pPr eaLnBrk="1" hangingPunct="1"/>
            <a:endParaRPr lang="en-US" altLang="en-US" sz="1800"/>
          </a:p>
        </p:txBody>
      </p:sp>
    </p:spTree>
    <p:extLst>
      <p:ext uri="{BB962C8B-B14F-4D97-AF65-F5344CB8AC3E}">
        <p14:creationId xmlns:p14="http://schemas.microsoft.com/office/powerpoint/2010/main" val="34143670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3366A8B5-AC13-4CE4-81E4-AA50EA5909F8}"/>
              </a:ext>
            </a:extLst>
          </p:cNvPr>
          <p:cNvSpPr>
            <a:spLocks noGrp="1"/>
          </p:cNvSpPr>
          <p:nvPr>
            <p:ph type="title"/>
          </p:nvPr>
        </p:nvSpPr>
        <p:spPr>
          <a:xfrm>
            <a:off x="1905000" y="76200"/>
            <a:ext cx="8305800" cy="757238"/>
          </a:xfrm>
        </p:spPr>
        <p:txBody>
          <a:bodyPr/>
          <a:lstStyle/>
          <a:p>
            <a:pPr algn="ctr" eaLnBrk="1" hangingPunct="1">
              <a:defRPr/>
            </a:pPr>
            <a:r>
              <a:rPr lang="en-US" altLang="en-US" dirty="0">
                <a:solidFill>
                  <a:schemeClr val="tx1"/>
                </a:solidFill>
              </a:rPr>
              <a:t>Lessons Learned</a:t>
            </a:r>
          </a:p>
        </p:txBody>
      </p:sp>
      <p:sp>
        <p:nvSpPr>
          <p:cNvPr id="20483" name="Content Placeholder 2">
            <a:extLst>
              <a:ext uri="{FF2B5EF4-FFF2-40B4-BE49-F238E27FC236}">
                <a16:creationId xmlns:a16="http://schemas.microsoft.com/office/drawing/2014/main" id="{B693B261-D7D3-4CB8-BC64-95E4605111DD}"/>
              </a:ext>
            </a:extLst>
          </p:cNvPr>
          <p:cNvSpPr>
            <a:spLocks noGrp="1" noChangeArrowheads="1"/>
          </p:cNvSpPr>
          <p:nvPr>
            <p:ph idx="1"/>
          </p:nvPr>
        </p:nvSpPr>
        <p:spPr>
          <a:xfrm>
            <a:off x="1752600" y="685800"/>
            <a:ext cx="8686800" cy="5062538"/>
          </a:xfrm>
        </p:spPr>
        <p:txBody>
          <a:bodyPr/>
          <a:lstStyle/>
          <a:p>
            <a:pPr eaLnBrk="1" hangingPunct="1"/>
            <a:endParaRPr lang="en-US" altLang="en-US" sz="2000"/>
          </a:p>
          <a:p>
            <a:pPr eaLnBrk="1" hangingPunct="1"/>
            <a:endParaRPr lang="en-US" altLang="en-US" sz="2000">
              <a:solidFill>
                <a:schemeClr val="tx1"/>
              </a:solidFill>
            </a:endParaRPr>
          </a:p>
          <a:p>
            <a:pPr eaLnBrk="1" hangingPunct="1"/>
            <a:r>
              <a:rPr lang="en-US" altLang="en-US" sz="2000" b="1">
                <a:solidFill>
                  <a:srgbClr val="003CB4"/>
                </a:solidFill>
              </a:rPr>
              <a:t>Review your system architecture: What systems are going to be unavailable during an extended outage. (i.e. VOiP, Security, Access Control Systems, etc.)</a:t>
            </a:r>
          </a:p>
          <a:p>
            <a:pPr eaLnBrk="1" hangingPunct="1"/>
            <a:endParaRPr lang="en-US" altLang="en-US" sz="2000" b="1">
              <a:solidFill>
                <a:srgbClr val="003CB4"/>
              </a:solidFill>
            </a:endParaRPr>
          </a:p>
          <a:p>
            <a:pPr eaLnBrk="1" hangingPunct="1"/>
            <a:r>
              <a:rPr lang="en-US" altLang="en-US" sz="2000" b="1">
                <a:solidFill>
                  <a:srgbClr val="003CB4"/>
                </a:solidFill>
              </a:rPr>
              <a:t>Consider internal system (server or data center) shutdown procedures.  Safe shutdowns = easier restoration.  Extreme shutdowns = Days of rebuilding production equipment</a:t>
            </a:r>
          </a:p>
          <a:p>
            <a:pPr eaLnBrk="1" hangingPunct="1"/>
            <a:endParaRPr lang="en-US" altLang="en-US" sz="2000" b="1">
              <a:solidFill>
                <a:srgbClr val="003CB4"/>
              </a:solidFill>
            </a:endParaRPr>
          </a:p>
          <a:p>
            <a:pPr eaLnBrk="1" hangingPunct="1"/>
            <a:r>
              <a:rPr lang="en-US" altLang="en-US" sz="2000" b="1">
                <a:solidFill>
                  <a:srgbClr val="003CB4"/>
                </a:solidFill>
              </a:rPr>
              <a:t>Importance of timely voluntary reporting to NCCIC, NRC</a:t>
            </a:r>
          </a:p>
          <a:p>
            <a:pPr eaLnBrk="1" hangingPunct="1"/>
            <a:endParaRPr lang="en-US" altLang="en-US" sz="2000">
              <a:solidFill>
                <a:schemeClr val="tx1"/>
              </a:solidFill>
            </a:endParaRPr>
          </a:p>
          <a:p>
            <a:pPr eaLnBrk="1" hangingPunct="1"/>
            <a:endParaRPr lang="en-US" altLang="en-US" sz="2000">
              <a:solidFill>
                <a:schemeClr val="tx1"/>
              </a:solidFill>
            </a:endParaRPr>
          </a:p>
          <a:p>
            <a:pPr eaLnBrk="1" hangingPunct="1"/>
            <a:endParaRPr lang="en-US" altLang="en-US" sz="2000">
              <a:solidFill>
                <a:schemeClr val="tx1"/>
              </a:solidFill>
            </a:endParaRPr>
          </a:p>
          <a:p>
            <a:pPr eaLnBrk="1" hangingPunct="1"/>
            <a:endParaRPr lang="en-US" altLang="en-US" sz="2000">
              <a:solidFill>
                <a:schemeClr val="tx1"/>
              </a:solidFill>
            </a:endParaRPr>
          </a:p>
          <a:p>
            <a:pPr eaLnBrk="1" hangingPunct="1"/>
            <a:endParaRPr lang="en-US" altLang="en-US" sz="1800"/>
          </a:p>
          <a:p>
            <a:pPr eaLnBrk="1" hangingPunct="1"/>
            <a:endParaRPr lang="en-US" altLang="en-US" sz="1800"/>
          </a:p>
        </p:txBody>
      </p:sp>
    </p:spTree>
    <p:extLst>
      <p:ext uri="{BB962C8B-B14F-4D97-AF65-F5344CB8AC3E}">
        <p14:creationId xmlns:p14="http://schemas.microsoft.com/office/powerpoint/2010/main" val="44100172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1E8ECDD4-F613-4573-BDBB-8E9D9BDEC9EF}"/>
              </a:ext>
            </a:extLst>
          </p:cNvPr>
          <p:cNvSpPr>
            <a:spLocks noGrp="1"/>
          </p:cNvSpPr>
          <p:nvPr>
            <p:ph type="title"/>
          </p:nvPr>
        </p:nvSpPr>
        <p:spPr>
          <a:xfrm>
            <a:off x="2362200" y="76200"/>
            <a:ext cx="6553200" cy="757238"/>
          </a:xfrm>
        </p:spPr>
        <p:txBody>
          <a:bodyPr/>
          <a:lstStyle/>
          <a:p>
            <a:pPr algn="ctr" eaLnBrk="1" hangingPunct="1">
              <a:defRPr/>
            </a:pPr>
            <a:r>
              <a:rPr lang="en-US" altLang="en-US" dirty="0">
                <a:solidFill>
                  <a:schemeClr val="tx1"/>
                </a:solidFill>
              </a:rPr>
              <a:t>Best Practices</a:t>
            </a:r>
            <a:endParaRPr lang="en-US" altLang="en-US" u="sng" dirty="0">
              <a:solidFill>
                <a:schemeClr val="tx1"/>
              </a:solidFill>
            </a:endParaRPr>
          </a:p>
        </p:txBody>
      </p:sp>
      <p:sp>
        <p:nvSpPr>
          <p:cNvPr id="22531" name="Content Placeholder 2">
            <a:extLst>
              <a:ext uri="{FF2B5EF4-FFF2-40B4-BE49-F238E27FC236}">
                <a16:creationId xmlns:a16="http://schemas.microsoft.com/office/drawing/2014/main" id="{36C6B019-E2C1-48FC-AD54-E27FDADBC015}"/>
              </a:ext>
            </a:extLst>
          </p:cNvPr>
          <p:cNvSpPr>
            <a:spLocks noGrp="1" noChangeArrowheads="1"/>
          </p:cNvSpPr>
          <p:nvPr>
            <p:ph idx="1"/>
          </p:nvPr>
        </p:nvSpPr>
        <p:spPr>
          <a:xfrm>
            <a:off x="1752600" y="685800"/>
            <a:ext cx="8686800" cy="5062538"/>
          </a:xfrm>
        </p:spPr>
        <p:txBody>
          <a:bodyPr/>
          <a:lstStyle/>
          <a:p>
            <a:pPr eaLnBrk="1" hangingPunct="1"/>
            <a:endParaRPr lang="en-US" altLang="en-US" sz="2000"/>
          </a:p>
          <a:p>
            <a:pPr eaLnBrk="1" hangingPunct="1"/>
            <a:r>
              <a:rPr lang="en-US" altLang="en-US" sz="2000" b="1">
                <a:solidFill>
                  <a:srgbClr val="003CB4"/>
                </a:solidFill>
              </a:rPr>
              <a:t>Fast Isolation: Quickly identified the lateral movement vector of Petya, and made the decision to shut down their entire global system</a:t>
            </a:r>
          </a:p>
          <a:p>
            <a:pPr eaLnBrk="1" hangingPunct="1"/>
            <a:endParaRPr lang="en-US" altLang="en-US" sz="2000" b="1">
              <a:solidFill>
                <a:srgbClr val="003CB4"/>
              </a:solidFill>
            </a:endParaRPr>
          </a:p>
          <a:p>
            <a:pPr eaLnBrk="1" hangingPunct="1"/>
            <a:r>
              <a:rPr lang="en-US" altLang="en-US" sz="2000" b="1">
                <a:solidFill>
                  <a:srgbClr val="003CB4"/>
                </a:solidFill>
              </a:rPr>
              <a:t>Restoration Plan: High TEU facilities first, minimize global supply chain disruption</a:t>
            </a:r>
          </a:p>
          <a:p>
            <a:pPr eaLnBrk="1" hangingPunct="1"/>
            <a:endParaRPr lang="en-US" altLang="en-US" sz="2000" b="1">
              <a:solidFill>
                <a:srgbClr val="003CB4"/>
              </a:solidFill>
            </a:endParaRPr>
          </a:p>
          <a:p>
            <a:pPr eaLnBrk="1" hangingPunct="1"/>
            <a:r>
              <a:rPr lang="en-US" altLang="en-US" sz="2000" b="1">
                <a:solidFill>
                  <a:srgbClr val="003CB4"/>
                </a:solidFill>
              </a:rPr>
              <a:t>Communicate with CG and Maritime Partners: APM provided continual updates on physical cascading effects of the facility to avoid commerce delays</a:t>
            </a:r>
          </a:p>
          <a:p>
            <a:pPr eaLnBrk="1" hangingPunct="1"/>
            <a:endParaRPr lang="en-US" altLang="en-US" sz="2000" b="1">
              <a:solidFill>
                <a:srgbClr val="003CB4"/>
              </a:solidFill>
            </a:endParaRPr>
          </a:p>
          <a:p>
            <a:pPr eaLnBrk="1" hangingPunct="1"/>
            <a:r>
              <a:rPr lang="en-US" altLang="en-US" sz="2000" b="1">
                <a:solidFill>
                  <a:srgbClr val="003CB4"/>
                </a:solidFill>
              </a:rPr>
              <a:t>System Architecture: Vessels were protected by being on entirely separate network</a:t>
            </a:r>
          </a:p>
          <a:p>
            <a:pPr eaLnBrk="1" hangingPunct="1"/>
            <a:endParaRPr lang="en-US" altLang="en-US" sz="2000">
              <a:solidFill>
                <a:schemeClr val="tx1"/>
              </a:solidFill>
            </a:endParaRPr>
          </a:p>
          <a:p>
            <a:pPr eaLnBrk="1" hangingPunct="1"/>
            <a:endParaRPr lang="en-US" altLang="en-US" sz="1800"/>
          </a:p>
          <a:p>
            <a:pPr eaLnBrk="1" hangingPunct="1"/>
            <a:endParaRPr lang="en-US" altLang="en-US" sz="1800"/>
          </a:p>
        </p:txBody>
      </p:sp>
    </p:spTree>
    <p:extLst>
      <p:ext uri="{BB962C8B-B14F-4D97-AF65-F5344CB8AC3E}">
        <p14:creationId xmlns:p14="http://schemas.microsoft.com/office/powerpoint/2010/main" val="299520394"/>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4F77ED59-3840-4A8F-BFEC-1D3EC0B7BB36}"/>
              </a:ext>
            </a:extLst>
          </p:cNvPr>
          <p:cNvSpPr>
            <a:spLocks noGrp="1"/>
          </p:cNvSpPr>
          <p:nvPr>
            <p:ph type="title"/>
          </p:nvPr>
        </p:nvSpPr>
        <p:spPr>
          <a:xfrm>
            <a:off x="2057400" y="152400"/>
            <a:ext cx="6019800" cy="757238"/>
          </a:xfrm>
        </p:spPr>
        <p:txBody>
          <a:bodyPr/>
          <a:lstStyle/>
          <a:p>
            <a:pPr algn="ctr" eaLnBrk="1" hangingPunct="1">
              <a:defRPr/>
            </a:pPr>
            <a:r>
              <a:rPr lang="en-US" altLang="en-US" dirty="0">
                <a:solidFill>
                  <a:schemeClr val="tx1"/>
                </a:solidFill>
              </a:rPr>
              <a:t>Impacts</a:t>
            </a:r>
            <a:endParaRPr lang="en-US" altLang="en-US" u="sng" dirty="0">
              <a:solidFill>
                <a:schemeClr val="tx1"/>
              </a:solidFill>
            </a:endParaRPr>
          </a:p>
        </p:txBody>
      </p:sp>
      <p:sp>
        <p:nvSpPr>
          <p:cNvPr id="24579" name="Content Placeholder 2">
            <a:extLst>
              <a:ext uri="{FF2B5EF4-FFF2-40B4-BE49-F238E27FC236}">
                <a16:creationId xmlns:a16="http://schemas.microsoft.com/office/drawing/2014/main" id="{14982489-7AA9-4BDE-AFF5-46275D1CCADE}"/>
              </a:ext>
            </a:extLst>
          </p:cNvPr>
          <p:cNvSpPr>
            <a:spLocks noGrp="1" noChangeArrowheads="1"/>
          </p:cNvSpPr>
          <p:nvPr>
            <p:ph idx="1"/>
          </p:nvPr>
        </p:nvSpPr>
        <p:spPr>
          <a:xfrm>
            <a:off x="1752600" y="685800"/>
            <a:ext cx="8686800" cy="5062538"/>
          </a:xfrm>
        </p:spPr>
        <p:txBody>
          <a:bodyPr/>
          <a:lstStyle/>
          <a:p>
            <a:pPr eaLnBrk="1" hangingPunct="1">
              <a:buFontTx/>
              <a:buNone/>
            </a:pPr>
            <a:endParaRPr lang="en-US" altLang="en-US" sz="2000">
              <a:solidFill>
                <a:schemeClr val="tx1"/>
              </a:solidFill>
            </a:endParaRPr>
          </a:p>
          <a:p>
            <a:pPr eaLnBrk="1" hangingPunct="1"/>
            <a:r>
              <a:rPr lang="en-US" altLang="en-US" sz="2000" b="1">
                <a:solidFill>
                  <a:srgbClr val="003CB4"/>
                </a:solidFill>
              </a:rPr>
              <a:t>Business losses ~$700M!</a:t>
            </a:r>
          </a:p>
          <a:p>
            <a:pPr eaLnBrk="1" hangingPunct="1"/>
            <a:endParaRPr lang="en-US" altLang="en-US" sz="2000" b="1">
              <a:solidFill>
                <a:srgbClr val="003CB4"/>
              </a:solidFill>
            </a:endParaRPr>
          </a:p>
          <a:p>
            <a:pPr eaLnBrk="1" hangingPunct="1"/>
            <a:r>
              <a:rPr lang="en-US" altLang="en-US" sz="2000" b="1">
                <a:solidFill>
                  <a:srgbClr val="003CB4"/>
                </a:solidFill>
              </a:rPr>
              <a:t>Copenhagen Stock Exchange trading began selling off into the early stages of the event, but gained neutral territory over the following 48 hours. </a:t>
            </a:r>
          </a:p>
          <a:p>
            <a:pPr eaLnBrk="1" hangingPunct="1"/>
            <a:endParaRPr lang="en-US" altLang="en-US" sz="2000" b="1">
              <a:solidFill>
                <a:srgbClr val="003CB4"/>
              </a:solidFill>
            </a:endParaRPr>
          </a:p>
          <a:p>
            <a:pPr eaLnBrk="1" hangingPunct="1"/>
            <a:r>
              <a:rPr lang="en-US" altLang="en-US" sz="2000" b="1">
                <a:solidFill>
                  <a:srgbClr val="003CB4"/>
                </a:solidFill>
              </a:rPr>
              <a:t>Favorable reputation has remained consistent to date</a:t>
            </a:r>
          </a:p>
          <a:p>
            <a:pPr eaLnBrk="1" hangingPunct="1"/>
            <a:endParaRPr lang="en-US" altLang="en-US" sz="2000" b="1">
              <a:solidFill>
                <a:srgbClr val="003CB4"/>
              </a:solidFill>
            </a:endParaRPr>
          </a:p>
          <a:p>
            <a:pPr eaLnBrk="1" hangingPunct="1"/>
            <a:r>
              <a:rPr lang="en-US" altLang="en-US" sz="2000" b="1">
                <a:solidFill>
                  <a:srgbClr val="003CB4"/>
                </a:solidFill>
              </a:rPr>
              <a:t>Maersk will continue to be a key case study in Maritime Cybersecurity</a:t>
            </a:r>
          </a:p>
          <a:p>
            <a:pPr eaLnBrk="1" hangingPunct="1"/>
            <a:endParaRPr lang="en-US" altLang="en-US" sz="2000" b="1">
              <a:solidFill>
                <a:srgbClr val="003CB4"/>
              </a:solidFill>
            </a:endParaRPr>
          </a:p>
          <a:p>
            <a:pPr eaLnBrk="1" hangingPunct="1"/>
            <a:r>
              <a:rPr lang="en-US" altLang="en-US" sz="2000" b="1" u="sng">
                <a:solidFill>
                  <a:srgbClr val="003CB4"/>
                </a:solidFill>
              </a:rPr>
              <a:t>Wake up call for Global Maritime community in how it addresses Cyber Risk Management overall</a:t>
            </a:r>
          </a:p>
          <a:p>
            <a:pPr eaLnBrk="1" hangingPunct="1"/>
            <a:endParaRPr lang="en-US" altLang="en-US" sz="2000">
              <a:solidFill>
                <a:schemeClr val="tx1"/>
              </a:solidFill>
            </a:endParaRPr>
          </a:p>
          <a:p>
            <a:pPr eaLnBrk="1" hangingPunct="1"/>
            <a:endParaRPr lang="en-US" altLang="en-US" sz="2000">
              <a:solidFill>
                <a:schemeClr val="tx1"/>
              </a:solidFill>
            </a:endParaRPr>
          </a:p>
          <a:p>
            <a:pPr eaLnBrk="1" hangingPunct="1"/>
            <a:endParaRPr lang="en-US" altLang="en-US" sz="1800"/>
          </a:p>
          <a:p>
            <a:pPr eaLnBrk="1" hangingPunct="1"/>
            <a:endParaRPr lang="en-US" altLang="en-US" sz="1800"/>
          </a:p>
        </p:txBody>
      </p:sp>
    </p:spTree>
    <p:extLst>
      <p:ext uri="{BB962C8B-B14F-4D97-AF65-F5344CB8AC3E}">
        <p14:creationId xmlns:p14="http://schemas.microsoft.com/office/powerpoint/2010/main" val="427478969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5D064F-234A-4CF5-9423-5DE55CFE3EAE}"/>
              </a:ext>
            </a:extLst>
          </p:cNvPr>
          <p:cNvSpPr>
            <a:spLocks noGrp="1"/>
          </p:cNvSpPr>
          <p:nvPr>
            <p:ph type="title"/>
          </p:nvPr>
        </p:nvSpPr>
        <p:spPr/>
        <p:txBody>
          <a:bodyPr/>
          <a:lstStyle/>
          <a:p>
            <a:pPr>
              <a:defRPr/>
            </a:pPr>
            <a:r>
              <a:rPr lang="en-US" dirty="0"/>
              <a:t>Resources for Risk Assessment and Mitigation</a:t>
            </a:r>
          </a:p>
        </p:txBody>
      </p:sp>
      <p:sp>
        <p:nvSpPr>
          <p:cNvPr id="26627" name="Content Placeholder 5">
            <a:extLst>
              <a:ext uri="{FF2B5EF4-FFF2-40B4-BE49-F238E27FC236}">
                <a16:creationId xmlns:a16="http://schemas.microsoft.com/office/drawing/2014/main" id="{1878514A-EB5F-495D-A449-16216DACCC80}"/>
              </a:ext>
            </a:extLst>
          </p:cNvPr>
          <p:cNvSpPr>
            <a:spLocks noGrp="1" noChangeArrowheads="1"/>
          </p:cNvSpPr>
          <p:nvPr>
            <p:ph idx="1"/>
          </p:nvPr>
        </p:nvSpPr>
        <p:spPr>
          <a:xfrm>
            <a:off x="1905000" y="990601"/>
            <a:ext cx="8305800" cy="4970463"/>
          </a:xfrm>
        </p:spPr>
        <p:txBody>
          <a:bodyPr/>
          <a:lstStyle/>
          <a:p>
            <a:r>
              <a:rPr lang="en-US" altLang="en-US" sz="2800" b="1"/>
              <a:t>Cyber Education and Awareness</a:t>
            </a:r>
          </a:p>
          <a:p>
            <a:r>
              <a:rPr lang="en-US" altLang="en-US" sz="2800" b="1"/>
              <a:t>Cybersecurity Advisor Services</a:t>
            </a:r>
          </a:p>
          <a:p>
            <a:pPr lvl="1"/>
            <a:r>
              <a:rPr lang="en-US" altLang="en-US" b="1"/>
              <a:t>Preparedness</a:t>
            </a:r>
          </a:p>
          <a:p>
            <a:pPr lvl="1"/>
            <a:r>
              <a:rPr lang="en-US" altLang="en-US" b="1"/>
              <a:t>Strategic Messaging</a:t>
            </a:r>
          </a:p>
          <a:p>
            <a:pPr lvl="1"/>
            <a:r>
              <a:rPr lang="en-US" altLang="en-US" b="1"/>
              <a:t>Working Group Support</a:t>
            </a:r>
          </a:p>
          <a:p>
            <a:pPr lvl="1"/>
            <a:r>
              <a:rPr lang="en-US" altLang="en-US" b="1"/>
              <a:t>Partnership Development</a:t>
            </a:r>
          </a:p>
          <a:p>
            <a:r>
              <a:rPr lang="en-US" altLang="en-US" sz="2800" b="1"/>
              <a:t>Cyber Assessments</a:t>
            </a:r>
          </a:p>
          <a:p>
            <a:pPr lvl="1"/>
            <a:r>
              <a:rPr lang="en-US" altLang="en-US" b="1"/>
              <a:t>Infrastructure Survey</a:t>
            </a:r>
          </a:p>
          <a:p>
            <a:pPr lvl="1"/>
            <a:r>
              <a:rPr lang="en-US" altLang="en-US" b="1"/>
              <a:t>Resilience Review</a:t>
            </a:r>
          </a:p>
          <a:p>
            <a:pPr lvl="1"/>
            <a:r>
              <a:rPr lang="en-US" altLang="en-US" b="1"/>
              <a:t>External Dependency Management</a:t>
            </a:r>
            <a:endParaRPr lang="en-US" altLang="en-US"/>
          </a:p>
        </p:txBody>
      </p:sp>
      <p:sp>
        <p:nvSpPr>
          <p:cNvPr id="26628" name="Slide Number Placeholder 3">
            <a:extLst>
              <a:ext uri="{FF2B5EF4-FFF2-40B4-BE49-F238E27FC236}">
                <a16:creationId xmlns:a16="http://schemas.microsoft.com/office/drawing/2014/main" id="{F0C1761E-A630-4C46-9A1A-3DF2640CD846}"/>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03296"/>
                </a:solidFill>
                <a:latin typeface="Arial" panose="020B0604020202020204" pitchFamily="34" charset="0"/>
              </a:defRPr>
            </a:lvl1pPr>
            <a:lvl2pPr marL="742950" indent="-285750">
              <a:spcBef>
                <a:spcPct val="20000"/>
              </a:spcBef>
              <a:buChar char="–"/>
              <a:defRPr sz="2800">
                <a:solidFill>
                  <a:srgbClr val="003296"/>
                </a:solidFill>
                <a:latin typeface="Arial" panose="020B0604020202020204" pitchFamily="34" charset="0"/>
              </a:defRPr>
            </a:lvl2pPr>
            <a:lvl3pPr marL="1143000" indent="-228600">
              <a:spcBef>
                <a:spcPct val="20000"/>
              </a:spcBef>
              <a:buChar char="•"/>
              <a:defRPr sz="2400">
                <a:solidFill>
                  <a:srgbClr val="003296"/>
                </a:solidFill>
                <a:latin typeface="Arial" panose="020B0604020202020204" pitchFamily="34" charset="0"/>
              </a:defRPr>
            </a:lvl3pPr>
            <a:lvl4pPr marL="1600200" indent="-228600">
              <a:spcBef>
                <a:spcPct val="20000"/>
              </a:spcBef>
              <a:buChar char="–"/>
              <a:defRPr sz="2000">
                <a:solidFill>
                  <a:srgbClr val="003296"/>
                </a:solidFill>
                <a:latin typeface="Arial" panose="020B0604020202020204" pitchFamily="34" charset="0"/>
              </a:defRPr>
            </a:lvl4pPr>
            <a:lvl5pPr marL="2057400" indent="-228600">
              <a:spcBef>
                <a:spcPct val="20000"/>
              </a:spcBef>
              <a:buChar char="»"/>
              <a:defRPr sz="2000">
                <a:solidFill>
                  <a:srgbClr val="00329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329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329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329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3296"/>
                </a:solidFill>
                <a:latin typeface="Arial" panose="020B0604020202020204" pitchFamily="34" charset="0"/>
              </a:defRPr>
            </a:lvl9pPr>
          </a:lstStyle>
          <a:p>
            <a:pPr defTabSz="914400" fontAlgn="base">
              <a:spcBef>
                <a:spcPct val="0"/>
              </a:spcBef>
              <a:spcAft>
                <a:spcPct val="0"/>
              </a:spcAft>
              <a:buNone/>
            </a:pPr>
            <a:fld id="{15B086D6-8DDB-408E-B38B-37ABC413B69F}" type="slidenum">
              <a:rPr lang="en-US" altLang="en-US" sz="1600">
                <a:solidFill>
                  <a:srgbClr val="000000"/>
                </a:solidFill>
                <a:cs typeface="Arial" panose="020B0604020202020204" pitchFamily="34" charset="0"/>
              </a:rPr>
              <a:pPr defTabSz="914400" fontAlgn="base">
                <a:spcBef>
                  <a:spcPct val="0"/>
                </a:spcBef>
                <a:spcAft>
                  <a:spcPct val="0"/>
                </a:spcAft>
                <a:buNone/>
              </a:pPr>
              <a:t>39</a:t>
            </a:fld>
            <a:endParaRPr lang="en-US" altLang="en-US" sz="1600">
              <a:solidFill>
                <a:srgbClr val="000000"/>
              </a:solidFill>
              <a:cs typeface="Arial" panose="020B0604020202020204" pitchFamily="34" charset="0"/>
            </a:endParaRPr>
          </a:p>
        </p:txBody>
      </p:sp>
    </p:spTree>
    <p:extLst>
      <p:ext uri="{BB962C8B-B14F-4D97-AF65-F5344CB8AC3E}">
        <p14:creationId xmlns:p14="http://schemas.microsoft.com/office/powerpoint/2010/main" val="127454657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Recommendations from Emerald Down V, Feb--2017</a:t>
            </a:r>
          </a:p>
        </p:txBody>
      </p:sp>
      <p:sp>
        <p:nvSpPr>
          <p:cNvPr id="3" name="Subtitle 2"/>
          <p:cNvSpPr>
            <a:spLocks noGrp="1"/>
          </p:cNvSpPr>
          <p:nvPr>
            <p:ph type="subTitle" idx="1"/>
          </p:nvPr>
        </p:nvSpPr>
        <p:spPr>
          <a:xfrm>
            <a:off x="1524000" y="5006899"/>
            <a:ext cx="9144000" cy="2246970"/>
          </a:xfrm>
        </p:spPr>
        <p:txBody>
          <a:bodyPr/>
          <a:lstStyle/>
          <a:p>
            <a:pPr algn="l">
              <a:lnSpc>
                <a:spcPct val="50000"/>
              </a:lnSpc>
              <a:spcBef>
                <a:spcPts val="1200"/>
              </a:spcBef>
            </a:pPr>
            <a:r>
              <a:rPr lang="en-US" dirty="0"/>
              <a:t>Eric Holdeman, Director</a:t>
            </a:r>
          </a:p>
          <a:p>
            <a:pPr algn="l">
              <a:lnSpc>
                <a:spcPct val="50000"/>
              </a:lnSpc>
              <a:spcBef>
                <a:spcPts val="1200"/>
              </a:spcBef>
            </a:pPr>
            <a:endParaRPr lang="en-US" dirty="0"/>
          </a:p>
          <a:p>
            <a:pPr algn="l">
              <a:lnSpc>
                <a:spcPct val="50000"/>
              </a:lnSpc>
              <a:spcBef>
                <a:spcPts val="1200"/>
              </a:spcBef>
            </a:pPr>
            <a:r>
              <a:rPr lang="en-US" dirty="0"/>
              <a:t>Center for Regional Disaster Resilience (CRDR)</a:t>
            </a:r>
          </a:p>
          <a:p>
            <a:pPr algn="l">
              <a:lnSpc>
                <a:spcPct val="50000"/>
              </a:lnSpc>
              <a:spcBef>
                <a:spcPts val="1200"/>
              </a:spcBef>
            </a:pPr>
            <a:endParaRPr lang="en-US" dirty="0"/>
          </a:p>
          <a:p>
            <a:pPr algn="l">
              <a:lnSpc>
                <a:spcPct val="50000"/>
              </a:lnSpc>
              <a:spcBef>
                <a:spcPts val="1200"/>
              </a:spcBef>
            </a:pPr>
            <a:r>
              <a:rPr lang="en-US" dirty="0"/>
              <a:t>Pacific Northwest Economic Region (PNWER)</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4732" y="5292195"/>
            <a:ext cx="965694" cy="58842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9633" y="5981778"/>
            <a:ext cx="1435891" cy="585468"/>
          </a:xfrm>
          <a:prstGeom prst="rect">
            <a:avLst/>
          </a:prstGeom>
        </p:spPr>
      </p:pic>
    </p:spTree>
    <p:extLst>
      <p:ext uri="{BB962C8B-B14F-4D97-AF65-F5344CB8AC3E}">
        <p14:creationId xmlns:p14="http://schemas.microsoft.com/office/powerpoint/2010/main" val="41403550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D4DCE-8EC4-4ECE-9B4E-13615F827555}"/>
              </a:ext>
            </a:extLst>
          </p:cNvPr>
          <p:cNvSpPr>
            <a:spLocks noGrp="1"/>
          </p:cNvSpPr>
          <p:nvPr>
            <p:ph type="title"/>
          </p:nvPr>
        </p:nvSpPr>
        <p:spPr>
          <a:xfrm>
            <a:off x="2209800" y="3429001"/>
            <a:ext cx="7772400" cy="1362075"/>
          </a:xfrm>
        </p:spPr>
        <p:txBody>
          <a:bodyPr/>
          <a:lstStyle/>
          <a:p>
            <a:pPr>
              <a:defRPr/>
            </a:pPr>
            <a:r>
              <a:rPr lang="en-US" sz="2000" b="0" dirty="0">
                <a:solidFill>
                  <a:srgbClr val="003CB4"/>
                </a:solidFill>
                <a:effectLst/>
              </a:rPr>
              <a:t>“As shipping moves towards innovations such as autonomous vessels the US Coast Guard (USCG) warns that the industry needs to take cyber security seriously to avoid regulation.”</a:t>
            </a:r>
            <a:endParaRPr lang="en-US" sz="2000" dirty="0">
              <a:solidFill>
                <a:srgbClr val="003CB4"/>
              </a:solidFill>
            </a:endParaRPr>
          </a:p>
        </p:txBody>
      </p:sp>
      <p:sp>
        <p:nvSpPr>
          <p:cNvPr id="28675" name="Text Placeholder 2">
            <a:extLst>
              <a:ext uri="{FF2B5EF4-FFF2-40B4-BE49-F238E27FC236}">
                <a16:creationId xmlns:a16="http://schemas.microsoft.com/office/drawing/2014/main" id="{6BA6DAB8-449E-4B43-9852-50D501E69CA4}"/>
              </a:ext>
            </a:extLst>
          </p:cNvPr>
          <p:cNvSpPr>
            <a:spLocks noGrp="1" noChangeArrowheads="1"/>
          </p:cNvSpPr>
          <p:nvPr>
            <p:ph type="body" idx="1"/>
          </p:nvPr>
        </p:nvSpPr>
        <p:spPr>
          <a:xfrm>
            <a:off x="2057400" y="1066800"/>
            <a:ext cx="7772400" cy="1957388"/>
          </a:xfrm>
        </p:spPr>
        <p:txBody>
          <a:bodyPr/>
          <a:lstStyle/>
          <a:p>
            <a:pPr algn="ctr"/>
            <a:r>
              <a:rPr lang="en-US" altLang="en-US" sz="3200" b="1">
                <a:solidFill>
                  <a:srgbClr val="003CB4"/>
                </a:solidFill>
              </a:rPr>
              <a:t>“Take cyber security seriously or face regulation USCG warns shipping”</a:t>
            </a:r>
          </a:p>
          <a:p>
            <a:endParaRPr lang="en-US" altLang="en-US">
              <a:solidFill>
                <a:srgbClr val="003CB4"/>
              </a:solidFill>
            </a:endParaRPr>
          </a:p>
          <a:p>
            <a:r>
              <a:rPr lang="en-US" altLang="en-US">
                <a:solidFill>
                  <a:srgbClr val="003CB4"/>
                </a:solidFill>
              </a:rPr>
              <a:t>-Admiral Nadeau 2017 Safety at Sea Conference Singapore</a:t>
            </a:r>
          </a:p>
        </p:txBody>
      </p:sp>
      <p:sp>
        <p:nvSpPr>
          <p:cNvPr id="28676" name="Slide Number Placeholder 3">
            <a:extLst>
              <a:ext uri="{FF2B5EF4-FFF2-40B4-BE49-F238E27FC236}">
                <a16:creationId xmlns:a16="http://schemas.microsoft.com/office/drawing/2014/main" id="{B143747D-6C02-4005-B82A-C7ACF21D2782}"/>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03296"/>
                </a:solidFill>
                <a:latin typeface="Arial" panose="020B0604020202020204" pitchFamily="34" charset="0"/>
              </a:defRPr>
            </a:lvl1pPr>
            <a:lvl2pPr marL="742950" indent="-285750">
              <a:spcBef>
                <a:spcPct val="20000"/>
              </a:spcBef>
              <a:buChar char="–"/>
              <a:defRPr sz="2800">
                <a:solidFill>
                  <a:srgbClr val="003296"/>
                </a:solidFill>
                <a:latin typeface="Arial" panose="020B0604020202020204" pitchFamily="34" charset="0"/>
              </a:defRPr>
            </a:lvl2pPr>
            <a:lvl3pPr marL="1143000" indent="-228600">
              <a:spcBef>
                <a:spcPct val="20000"/>
              </a:spcBef>
              <a:buChar char="•"/>
              <a:defRPr sz="2400">
                <a:solidFill>
                  <a:srgbClr val="003296"/>
                </a:solidFill>
                <a:latin typeface="Arial" panose="020B0604020202020204" pitchFamily="34" charset="0"/>
              </a:defRPr>
            </a:lvl3pPr>
            <a:lvl4pPr marL="1600200" indent="-228600">
              <a:spcBef>
                <a:spcPct val="20000"/>
              </a:spcBef>
              <a:buChar char="–"/>
              <a:defRPr sz="2000">
                <a:solidFill>
                  <a:srgbClr val="003296"/>
                </a:solidFill>
                <a:latin typeface="Arial" panose="020B0604020202020204" pitchFamily="34" charset="0"/>
              </a:defRPr>
            </a:lvl4pPr>
            <a:lvl5pPr marL="2057400" indent="-228600">
              <a:spcBef>
                <a:spcPct val="20000"/>
              </a:spcBef>
              <a:buChar char="»"/>
              <a:defRPr sz="2000">
                <a:solidFill>
                  <a:srgbClr val="00329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329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329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329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3296"/>
                </a:solidFill>
                <a:latin typeface="Arial" panose="020B0604020202020204" pitchFamily="34" charset="0"/>
              </a:defRPr>
            </a:lvl9pPr>
          </a:lstStyle>
          <a:p>
            <a:pPr defTabSz="914400" fontAlgn="base">
              <a:spcBef>
                <a:spcPct val="0"/>
              </a:spcBef>
              <a:spcAft>
                <a:spcPct val="0"/>
              </a:spcAft>
              <a:buNone/>
            </a:pPr>
            <a:fld id="{EECA4366-D5BF-49C9-8275-7AB81773039E}" type="slidenum">
              <a:rPr lang="en-US" altLang="en-US" sz="1400">
                <a:solidFill>
                  <a:srgbClr val="FFFFFF"/>
                </a:solidFill>
                <a:cs typeface="Arial" panose="020B0604020202020204" pitchFamily="34" charset="0"/>
              </a:rPr>
              <a:pPr defTabSz="914400" fontAlgn="base">
                <a:spcBef>
                  <a:spcPct val="0"/>
                </a:spcBef>
                <a:spcAft>
                  <a:spcPct val="0"/>
                </a:spcAft>
                <a:buNone/>
              </a:pPr>
              <a:t>40</a:t>
            </a:fld>
            <a:endParaRPr lang="en-US" altLang="en-US" sz="1400">
              <a:solidFill>
                <a:srgbClr val="FFFFFF"/>
              </a:solidFill>
              <a:cs typeface="Arial" panose="020B0604020202020204" pitchFamily="34" charset="0"/>
            </a:endParaRPr>
          </a:p>
        </p:txBody>
      </p:sp>
      <p:sp>
        <p:nvSpPr>
          <p:cNvPr id="28677" name="TextBox 4">
            <a:extLst>
              <a:ext uri="{FF2B5EF4-FFF2-40B4-BE49-F238E27FC236}">
                <a16:creationId xmlns:a16="http://schemas.microsoft.com/office/drawing/2014/main" id="{0EF420A4-04A8-4205-A51F-379E1C80D073}"/>
              </a:ext>
            </a:extLst>
          </p:cNvPr>
          <p:cNvSpPr txBox="1">
            <a:spLocks noChangeArrowheads="1"/>
          </p:cNvSpPr>
          <p:nvPr/>
        </p:nvSpPr>
        <p:spPr bwMode="auto">
          <a:xfrm>
            <a:off x="3657600" y="174626"/>
            <a:ext cx="55705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3296"/>
                </a:solidFill>
                <a:latin typeface="Arial" panose="020B0604020202020204" pitchFamily="34" charset="0"/>
              </a:defRPr>
            </a:lvl1pPr>
            <a:lvl2pPr marL="742950" indent="-285750">
              <a:spcBef>
                <a:spcPct val="20000"/>
              </a:spcBef>
              <a:buChar char="–"/>
              <a:defRPr sz="2800">
                <a:solidFill>
                  <a:srgbClr val="003296"/>
                </a:solidFill>
                <a:latin typeface="Arial" panose="020B0604020202020204" pitchFamily="34" charset="0"/>
              </a:defRPr>
            </a:lvl2pPr>
            <a:lvl3pPr marL="1143000" indent="-228600">
              <a:spcBef>
                <a:spcPct val="20000"/>
              </a:spcBef>
              <a:buChar char="•"/>
              <a:defRPr sz="2400">
                <a:solidFill>
                  <a:srgbClr val="003296"/>
                </a:solidFill>
                <a:latin typeface="Arial" panose="020B0604020202020204" pitchFamily="34" charset="0"/>
              </a:defRPr>
            </a:lvl3pPr>
            <a:lvl4pPr marL="1600200" indent="-228600">
              <a:spcBef>
                <a:spcPct val="20000"/>
              </a:spcBef>
              <a:buChar char="–"/>
              <a:defRPr sz="2000">
                <a:solidFill>
                  <a:srgbClr val="003296"/>
                </a:solidFill>
                <a:latin typeface="Arial" panose="020B0604020202020204" pitchFamily="34" charset="0"/>
              </a:defRPr>
            </a:lvl4pPr>
            <a:lvl5pPr marL="2057400" indent="-228600">
              <a:spcBef>
                <a:spcPct val="20000"/>
              </a:spcBef>
              <a:buChar char="»"/>
              <a:defRPr sz="2000">
                <a:solidFill>
                  <a:srgbClr val="00329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329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329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329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3296"/>
                </a:solidFill>
                <a:latin typeface="Arial" panose="020B0604020202020204" pitchFamily="34" charset="0"/>
              </a:defRPr>
            </a:lvl9pPr>
          </a:lstStyle>
          <a:p>
            <a:pPr defTabSz="914400" fontAlgn="base">
              <a:spcBef>
                <a:spcPct val="0"/>
              </a:spcBef>
              <a:spcAft>
                <a:spcPct val="0"/>
              </a:spcAft>
              <a:buNone/>
            </a:pPr>
            <a:r>
              <a:rPr lang="en-US" altLang="en-US" sz="3600">
                <a:solidFill>
                  <a:srgbClr val="000000"/>
                </a:solidFill>
                <a:cs typeface="Arial" panose="020B0604020202020204" pitchFamily="34" charset="0"/>
              </a:rPr>
              <a:t>Cyber is Serious Business</a:t>
            </a:r>
          </a:p>
        </p:txBody>
      </p:sp>
    </p:spTree>
    <p:extLst>
      <p:ext uri="{BB962C8B-B14F-4D97-AF65-F5344CB8AC3E}">
        <p14:creationId xmlns:p14="http://schemas.microsoft.com/office/powerpoint/2010/main" val="152351599"/>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19E54-8A75-4CDA-83C1-767B74C0CAEA}"/>
              </a:ext>
            </a:extLst>
          </p:cNvPr>
          <p:cNvSpPr>
            <a:spLocks noGrp="1"/>
          </p:cNvSpPr>
          <p:nvPr>
            <p:ph type="title"/>
          </p:nvPr>
        </p:nvSpPr>
        <p:spPr/>
        <p:txBody>
          <a:bodyPr/>
          <a:lstStyle/>
          <a:p>
            <a:pPr>
              <a:defRPr/>
            </a:pPr>
            <a:endParaRPr lang="en-US" dirty="0"/>
          </a:p>
        </p:txBody>
      </p:sp>
      <p:sp>
        <p:nvSpPr>
          <p:cNvPr id="30723" name="Text Placeholder 2">
            <a:extLst>
              <a:ext uri="{FF2B5EF4-FFF2-40B4-BE49-F238E27FC236}">
                <a16:creationId xmlns:a16="http://schemas.microsoft.com/office/drawing/2014/main" id="{EF27AFDD-278A-411A-B585-BF2C11CA05D5}"/>
              </a:ext>
            </a:extLst>
          </p:cNvPr>
          <p:cNvSpPr>
            <a:spLocks noGrp="1" noChangeArrowheads="1"/>
          </p:cNvSpPr>
          <p:nvPr>
            <p:ph type="body" idx="1"/>
          </p:nvPr>
        </p:nvSpPr>
        <p:spPr/>
        <p:txBody>
          <a:bodyPr/>
          <a:lstStyle/>
          <a:p>
            <a:endParaRPr lang="en-US" altLang="en-US"/>
          </a:p>
        </p:txBody>
      </p:sp>
      <p:sp>
        <p:nvSpPr>
          <p:cNvPr id="30724" name="Slide Number Placeholder 3">
            <a:extLst>
              <a:ext uri="{FF2B5EF4-FFF2-40B4-BE49-F238E27FC236}">
                <a16:creationId xmlns:a16="http://schemas.microsoft.com/office/drawing/2014/main" id="{F44AF8A5-0281-48CC-B9FD-D652CA99606D}"/>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03296"/>
                </a:solidFill>
                <a:latin typeface="Arial" panose="020B0604020202020204" pitchFamily="34" charset="0"/>
              </a:defRPr>
            </a:lvl1pPr>
            <a:lvl2pPr marL="742950" indent="-285750">
              <a:spcBef>
                <a:spcPct val="20000"/>
              </a:spcBef>
              <a:buChar char="–"/>
              <a:defRPr sz="2800">
                <a:solidFill>
                  <a:srgbClr val="003296"/>
                </a:solidFill>
                <a:latin typeface="Arial" panose="020B0604020202020204" pitchFamily="34" charset="0"/>
              </a:defRPr>
            </a:lvl2pPr>
            <a:lvl3pPr marL="1143000" indent="-228600">
              <a:spcBef>
                <a:spcPct val="20000"/>
              </a:spcBef>
              <a:buChar char="•"/>
              <a:defRPr sz="2400">
                <a:solidFill>
                  <a:srgbClr val="003296"/>
                </a:solidFill>
                <a:latin typeface="Arial" panose="020B0604020202020204" pitchFamily="34" charset="0"/>
              </a:defRPr>
            </a:lvl3pPr>
            <a:lvl4pPr marL="1600200" indent="-228600">
              <a:spcBef>
                <a:spcPct val="20000"/>
              </a:spcBef>
              <a:buChar char="–"/>
              <a:defRPr sz="2000">
                <a:solidFill>
                  <a:srgbClr val="003296"/>
                </a:solidFill>
                <a:latin typeface="Arial" panose="020B0604020202020204" pitchFamily="34" charset="0"/>
              </a:defRPr>
            </a:lvl4pPr>
            <a:lvl5pPr marL="2057400" indent="-228600">
              <a:spcBef>
                <a:spcPct val="20000"/>
              </a:spcBef>
              <a:buChar char="»"/>
              <a:defRPr sz="2000">
                <a:solidFill>
                  <a:srgbClr val="00329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329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329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329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3296"/>
                </a:solidFill>
                <a:latin typeface="Arial" panose="020B0604020202020204" pitchFamily="34" charset="0"/>
              </a:defRPr>
            </a:lvl9pPr>
          </a:lstStyle>
          <a:p>
            <a:pPr defTabSz="914400" fontAlgn="base">
              <a:spcBef>
                <a:spcPct val="0"/>
              </a:spcBef>
              <a:spcAft>
                <a:spcPct val="0"/>
              </a:spcAft>
              <a:buNone/>
            </a:pPr>
            <a:fld id="{8219AC22-9FF6-4DD4-8602-AD7BBE4D5A8B}" type="slidenum">
              <a:rPr lang="en-US" altLang="en-US" sz="1400">
                <a:solidFill>
                  <a:srgbClr val="FFFFFF"/>
                </a:solidFill>
                <a:cs typeface="Arial" panose="020B0604020202020204" pitchFamily="34" charset="0"/>
              </a:rPr>
              <a:pPr defTabSz="914400" fontAlgn="base">
                <a:spcBef>
                  <a:spcPct val="0"/>
                </a:spcBef>
                <a:spcAft>
                  <a:spcPct val="0"/>
                </a:spcAft>
                <a:buNone/>
              </a:pPr>
              <a:t>41</a:t>
            </a:fld>
            <a:endParaRPr lang="en-US" altLang="en-US" sz="1400">
              <a:solidFill>
                <a:srgbClr val="FFFFFF"/>
              </a:solidFill>
              <a:cs typeface="Arial" panose="020B0604020202020204" pitchFamily="34" charset="0"/>
            </a:endParaRPr>
          </a:p>
        </p:txBody>
      </p:sp>
      <p:pic>
        <p:nvPicPr>
          <p:cNvPr id="30725" name="Picture 7">
            <a:extLst>
              <a:ext uri="{FF2B5EF4-FFF2-40B4-BE49-F238E27FC236}">
                <a16:creationId xmlns:a16="http://schemas.microsoft.com/office/drawing/2014/main" id="{CBB07427-BA74-4052-BC2F-9DCB64AF58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542" t="13333" r="74583" b="31111"/>
          <a:stretch>
            <a:fillRect/>
          </a:stretch>
        </p:blipFill>
        <p:spPr bwMode="auto">
          <a:xfrm>
            <a:off x="1295400" y="0"/>
            <a:ext cx="9601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8688080"/>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62A46-AA9E-48D8-A446-D01D5404A960}"/>
              </a:ext>
            </a:extLst>
          </p:cNvPr>
          <p:cNvSpPr>
            <a:spLocks noGrp="1"/>
          </p:cNvSpPr>
          <p:nvPr>
            <p:ph type="title"/>
          </p:nvPr>
        </p:nvSpPr>
        <p:spPr/>
        <p:txBody>
          <a:bodyPr/>
          <a:lstStyle/>
          <a:p>
            <a:pPr algn="ctr">
              <a:defRPr/>
            </a:pPr>
            <a:br>
              <a:rPr lang="en-US" dirty="0"/>
            </a:br>
            <a:endParaRPr lang="en-US" dirty="0"/>
          </a:p>
        </p:txBody>
      </p:sp>
      <p:sp>
        <p:nvSpPr>
          <p:cNvPr id="31747" name="Text Placeholder 2">
            <a:extLst>
              <a:ext uri="{FF2B5EF4-FFF2-40B4-BE49-F238E27FC236}">
                <a16:creationId xmlns:a16="http://schemas.microsoft.com/office/drawing/2014/main" id="{99E56055-5B97-4FC1-870E-D0FA8DD12CA0}"/>
              </a:ext>
            </a:extLst>
          </p:cNvPr>
          <p:cNvSpPr>
            <a:spLocks noGrp="1" noChangeArrowheads="1"/>
          </p:cNvSpPr>
          <p:nvPr>
            <p:ph idx="1"/>
          </p:nvPr>
        </p:nvSpPr>
        <p:spPr/>
        <p:txBody>
          <a:bodyPr/>
          <a:lstStyle/>
          <a:p>
            <a:pPr algn="ctr">
              <a:buFontTx/>
              <a:buNone/>
            </a:pPr>
            <a:r>
              <a:rPr lang="en-US" altLang="en-US" sz="2800">
                <a:solidFill>
                  <a:schemeClr val="tx1"/>
                </a:solidFill>
              </a:rPr>
              <a:t>Thank You for your time!</a:t>
            </a:r>
          </a:p>
          <a:p>
            <a:pPr algn="ctr">
              <a:buFontTx/>
              <a:buNone/>
            </a:pPr>
            <a:r>
              <a:rPr lang="en-US" altLang="en-US" sz="2400">
                <a:solidFill>
                  <a:schemeClr val="tx1"/>
                </a:solidFill>
              </a:rPr>
              <a:t> Further inquiries:</a:t>
            </a:r>
          </a:p>
          <a:p>
            <a:pPr algn="ctr">
              <a:buFontTx/>
              <a:buNone/>
            </a:pPr>
            <a:r>
              <a:rPr lang="en-US" altLang="en-US" sz="2400">
                <a:solidFill>
                  <a:schemeClr val="tx1"/>
                </a:solidFill>
              </a:rPr>
              <a:t>LCDR Eileen Beck, D13 drmt</a:t>
            </a:r>
          </a:p>
          <a:p>
            <a:pPr algn="ctr">
              <a:buFontTx/>
              <a:buNone/>
            </a:pPr>
            <a:r>
              <a:rPr lang="en-US" altLang="en-US" sz="2400">
                <a:solidFill>
                  <a:schemeClr val="tx1"/>
                </a:solidFill>
              </a:rPr>
              <a:t>(206)220-7157</a:t>
            </a:r>
          </a:p>
          <a:p>
            <a:pPr algn="ctr">
              <a:buFontTx/>
              <a:buNone/>
            </a:pPr>
            <a:r>
              <a:rPr lang="en-US" altLang="en-US" sz="2400">
                <a:solidFill>
                  <a:schemeClr val="tx1"/>
                </a:solidFill>
              </a:rPr>
              <a:t>Eileen.Beck@uscg.mil</a:t>
            </a:r>
          </a:p>
          <a:p>
            <a:pPr algn="ctr">
              <a:buFontTx/>
              <a:buNone/>
            </a:pPr>
            <a:r>
              <a:rPr lang="en-US" altLang="en-US" sz="2400" b="1">
                <a:solidFill>
                  <a:schemeClr val="tx1"/>
                </a:solidFill>
              </a:rPr>
              <a:t> Mr. Jason Warren CG-FAC</a:t>
            </a:r>
          </a:p>
          <a:p>
            <a:pPr algn="ctr">
              <a:buFontTx/>
              <a:buNone/>
            </a:pPr>
            <a:r>
              <a:rPr lang="en-US" altLang="en-US" sz="2400">
                <a:solidFill>
                  <a:schemeClr val="tx1"/>
                </a:solidFill>
              </a:rPr>
              <a:t> CISSP, ITIL, CE|H, MCSE, CCNP, A+, Security+</a:t>
            </a:r>
          </a:p>
          <a:p>
            <a:pPr algn="ctr">
              <a:buFontTx/>
              <a:buNone/>
            </a:pPr>
            <a:r>
              <a:rPr lang="en-US" altLang="en-US" sz="2400">
                <a:solidFill>
                  <a:schemeClr val="tx1"/>
                </a:solidFill>
              </a:rPr>
              <a:t>Jason.S.Warren@uscg.mil</a:t>
            </a:r>
          </a:p>
          <a:p>
            <a:pPr algn="ctr">
              <a:buFontTx/>
              <a:buNone/>
            </a:pPr>
            <a:r>
              <a:rPr lang="en-US" altLang="en-US" sz="2400">
                <a:solidFill>
                  <a:schemeClr val="tx1"/>
                </a:solidFill>
              </a:rPr>
              <a:t>202-372-1106</a:t>
            </a:r>
          </a:p>
        </p:txBody>
      </p:sp>
      <p:sp>
        <p:nvSpPr>
          <p:cNvPr id="31748" name="Slide Number Placeholder 3">
            <a:extLst>
              <a:ext uri="{FF2B5EF4-FFF2-40B4-BE49-F238E27FC236}">
                <a16:creationId xmlns:a16="http://schemas.microsoft.com/office/drawing/2014/main" id="{A013BEF7-CC75-4697-ABBE-67554E24BCE3}"/>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003296"/>
                </a:solidFill>
                <a:latin typeface="Arial" panose="020B0604020202020204" pitchFamily="34" charset="0"/>
              </a:defRPr>
            </a:lvl1pPr>
            <a:lvl2pPr marL="742950" indent="-285750">
              <a:spcBef>
                <a:spcPct val="20000"/>
              </a:spcBef>
              <a:buChar char="–"/>
              <a:defRPr sz="2800">
                <a:solidFill>
                  <a:srgbClr val="003296"/>
                </a:solidFill>
                <a:latin typeface="Arial" panose="020B0604020202020204" pitchFamily="34" charset="0"/>
              </a:defRPr>
            </a:lvl2pPr>
            <a:lvl3pPr marL="1143000" indent="-228600">
              <a:spcBef>
                <a:spcPct val="20000"/>
              </a:spcBef>
              <a:buChar char="•"/>
              <a:defRPr sz="2400">
                <a:solidFill>
                  <a:srgbClr val="003296"/>
                </a:solidFill>
                <a:latin typeface="Arial" panose="020B0604020202020204" pitchFamily="34" charset="0"/>
              </a:defRPr>
            </a:lvl3pPr>
            <a:lvl4pPr marL="1600200" indent="-228600">
              <a:spcBef>
                <a:spcPct val="20000"/>
              </a:spcBef>
              <a:buChar char="–"/>
              <a:defRPr sz="2000">
                <a:solidFill>
                  <a:srgbClr val="003296"/>
                </a:solidFill>
                <a:latin typeface="Arial" panose="020B0604020202020204" pitchFamily="34" charset="0"/>
              </a:defRPr>
            </a:lvl4pPr>
            <a:lvl5pPr marL="2057400" indent="-228600">
              <a:spcBef>
                <a:spcPct val="20000"/>
              </a:spcBef>
              <a:buChar char="»"/>
              <a:defRPr sz="2000">
                <a:solidFill>
                  <a:srgbClr val="003296"/>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3296"/>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3296"/>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3296"/>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3296"/>
                </a:solidFill>
                <a:latin typeface="Arial" panose="020B0604020202020204" pitchFamily="34" charset="0"/>
              </a:defRPr>
            </a:lvl9pPr>
          </a:lstStyle>
          <a:p>
            <a:pPr defTabSz="914400" fontAlgn="base">
              <a:spcBef>
                <a:spcPct val="0"/>
              </a:spcBef>
              <a:spcAft>
                <a:spcPct val="0"/>
              </a:spcAft>
              <a:buNone/>
            </a:pPr>
            <a:fld id="{68EE8DDD-CF61-4592-9ACB-CF59FC7EFA70}" type="slidenum">
              <a:rPr lang="en-US" altLang="en-US" sz="1600">
                <a:solidFill>
                  <a:srgbClr val="000000"/>
                </a:solidFill>
                <a:cs typeface="Arial" panose="020B0604020202020204" pitchFamily="34" charset="0"/>
              </a:rPr>
              <a:pPr defTabSz="914400" fontAlgn="base">
                <a:spcBef>
                  <a:spcPct val="0"/>
                </a:spcBef>
                <a:spcAft>
                  <a:spcPct val="0"/>
                </a:spcAft>
                <a:buNone/>
              </a:pPr>
              <a:t>42</a:t>
            </a:fld>
            <a:endParaRPr lang="en-US" altLang="en-US" sz="1600">
              <a:solidFill>
                <a:srgbClr val="000000"/>
              </a:solidFill>
              <a:cs typeface="Arial" panose="020B0604020202020204" pitchFamily="34" charset="0"/>
            </a:endParaRPr>
          </a:p>
        </p:txBody>
      </p:sp>
    </p:spTree>
    <p:extLst>
      <p:ext uri="{BB962C8B-B14F-4D97-AF65-F5344CB8AC3E}">
        <p14:creationId xmlns:p14="http://schemas.microsoft.com/office/powerpoint/2010/main" val="332693191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5105400" y="1676400"/>
            <a:ext cx="5791200" cy="1371600"/>
          </a:xfrm>
        </p:spPr>
        <p:txBody>
          <a:bodyPr/>
          <a:lstStyle/>
          <a:p>
            <a:br>
              <a:rPr lang="en-US" sz="1800" dirty="0"/>
            </a:br>
            <a:r>
              <a:rPr lang="en-US" sz="2800" b="1" dirty="0"/>
              <a:t>Cybersecurity Workshop</a:t>
            </a:r>
            <a:br>
              <a:rPr lang="en-US" sz="2800" b="1" dirty="0"/>
            </a:br>
            <a:r>
              <a:rPr lang="en-US" sz="2800" b="1" dirty="0"/>
              <a:t>December 7, 2017</a:t>
            </a:r>
            <a:br>
              <a:rPr lang="en-US" sz="3200" b="1" i="1" dirty="0"/>
            </a:br>
            <a:br>
              <a:rPr lang="en-US" sz="2000" b="1" dirty="0"/>
            </a:br>
            <a:endParaRPr lang="en-US" sz="1600" b="1" dirty="0"/>
          </a:p>
        </p:txBody>
      </p:sp>
      <p:sp>
        <p:nvSpPr>
          <p:cNvPr id="3" name="Subtitle 3"/>
          <p:cNvSpPr txBox="1">
            <a:spLocks/>
          </p:cNvSpPr>
          <p:nvPr/>
        </p:nvSpPr>
        <p:spPr>
          <a:xfrm>
            <a:off x="1143000" y="4114800"/>
            <a:ext cx="4267200" cy="2362200"/>
          </a:xfrm>
          <a:prstGeom prst="rect">
            <a:avLst/>
          </a:prstGeom>
        </p:spPr>
        <p:txBody>
          <a:bodyPr>
            <a:normAutofit fontScale="70000" lnSpcReduction="20000"/>
          </a:bodyPr>
          <a:lstStyle>
            <a:lvl1pPr marL="342900" indent="-342900" algn="l" rtl="0" eaLnBrk="0" fontAlgn="base" hangingPunct="0">
              <a:spcBef>
                <a:spcPct val="15000"/>
              </a:spcBef>
              <a:spcAft>
                <a:spcPct val="15000"/>
              </a:spcAft>
              <a:buClr>
                <a:srgbClr val="1C3664"/>
              </a:buClr>
              <a:buSzPct val="80000"/>
              <a:buFont typeface="Wingdings 2" pitchFamily="18" charset="2"/>
              <a:buChar char="¡"/>
              <a:defRPr sz="2800">
                <a:solidFill>
                  <a:srgbClr val="21578A"/>
                </a:solidFill>
                <a:latin typeface="+mn-lt"/>
                <a:ea typeface="+mn-ea"/>
                <a:cs typeface="+mn-cs"/>
              </a:defRPr>
            </a:lvl1pPr>
            <a:lvl2pPr marL="742950" indent="-285750" algn="l" rtl="0" eaLnBrk="0" fontAlgn="base" hangingPunct="0">
              <a:spcBef>
                <a:spcPct val="15000"/>
              </a:spcBef>
              <a:spcAft>
                <a:spcPct val="15000"/>
              </a:spcAft>
              <a:buClr>
                <a:srgbClr val="675C53"/>
              </a:buClr>
              <a:buFont typeface="Times New Roman" pitchFamily="18" charset="0"/>
              <a:buChar char="&gt;"/>
              <a:defRPr sz="2400">
                <a:solidFill>
                  <a:srgbClr val="675C53"/>
                </a:solidFill>
                <a:latin typeface="+mn-lt"/>
              </a:defRPr>
            </a:lvl2pPr>
            <a:lvl3pPr marL="1143000" indent="-228600" algn="l" rtl="0" eaLnBrk="0" fontAlgn="base" hangingPunct="0">
              <a:spcBef>
                <a:spcPct val="15000"/>
              </a:spcBef>
              <a:spcAft>
                <a:spcPct val="15000"/>
              </a:spcAft>
              <a:buClr>
                <a:srgbClr val="1C3664"/>
              </a:buClr>
              <a:buFont typeface="Wingdings" pitchFamily="2" charset="2"/>
              <a:buChar char="w"/>
              <a:defRPr sz="2000">
                <a:solidFill>
                  <a:srgbClr val="675C53"/>
                </a:solidFill>
                <a:latin typeface="+mn-lt"/>
              </a:defRPr>
            </a:lvl3pPr>
            <a:lvl4pPr marL="1600200" indent="-228600" algn="l" rtl="0" eaLnBrk="0" fontAlgn="base" hangingPunct="0">
              <a:spcBef>
                <a:spcPct val="15000"/>
              </a:spcBef>
              <a:spcAft>
                <a:spcPct val="15000"/>
              </a:spcAft>
              <a:buClr>
                <a:schemeClr val="tx1"/>
              </a:buClr>
              <a:buFont typeface="Wingdings" pitchFamily="2" charset="2"/>
              <a:buChar char="§"/>
              <a:defRPr sz="2000">
                <a:solidFill>
                  <a:srgbClr val="675C53"/>
                </a:solidFill>
                <a:latin typeface="+mn-lt"/>
              </a:defRPr>
            </a:lvl4pPr>
            <a:lvl5pPr marL="2057400" indent="-228600" algn="l" rtl="0" eaLnBrk="0" fontAlgn="base" hangingPunct="0">
              <a:spcBef>
                <a:spcPct val="15000"/>
              </a:spcBef>
              <a:spcAft>
                <a:spcPct val="15000"/>
              </a:spcAft>
              <a:buClr>
                <a:schemeClr val="tx1"/>
              </a:buClr>
              <a:buFont typeface="Wingdings" pitchFamily="2" charset="2"/>
              <a:buChar char="§"/>
              <a:defRPr sz="2000">
                <a:solidFill>
                  <a:srgbClr val="675C53"/>
                </a:solidFill>
                <a:latin typeface="+mn-lt"/>
              </a:defRPr>
            </a:lvl5pPr>
            <a:lvl6pPr marL="2514600" indent="-228600" algn="l" rtl="0" eaLnBrk="0" fontAlgn="base" hangingPunct="0">
              <a:spcBef>
                <a:spcPct val="15000"/>
              </a:spcBef>
              <a:spcAft>
                <a:spcPct val="15000"/>
              </a:spcAft>
              <a:buClr>
                <a:schemeClr val="tx1"/>
              </a:buClr>
              <a:buFont typeface="Wingdings" pitchFamily="2" charset="2"/>
              <a:buChar char="§"/>
              <a:defRPr>
                <a:solidFill>
                  <a:srgbClr val="675C53"/>
                </a:solidFill>
                <a:latin typeface="+mn-lt"/>
              </a:defRPr>
            </a:lvl6pPr>
            <a:lvl7pPr marL="2971800" indent="-228600" algn="l" rtl="0" eaLnBrk="0" fontAlgn="base" hangingPunct="0">
              <a:spcBef>
                <a:spcPct val="15000"/>
              </a:spcBef>
              <a:spcAft>
                <a:spcPct val="15000"/>
              </a:spcAft>
              <a:buClr>
                <a:schemeClr val="tx1"/>
              </a:buClr>
              <a:buFont typeface="Wingdings" pitchFamily="2" charset="2"/>
              <a:buChar char="§"/>
              <a:defRPr>
                <a:solidFill>
                  <a:srgbClr val="675C53"/>
                </a:solidFill>
                <a:latin typeface="+mn-lt"/>
              </a:defRPr>
            </a:lvl7pPr>
            <a:lvl8pPr marL="3429000" indent="-228600" algn="l" rtl="0" eaLnBrk="0" fontAlgn="base" hangingPunct="0">
              <a:spcBef>
                <a:spcPct val="15000"/>
              </a:spcBef>
              <a:spcAft>
                <a:spcPct val="15000"/>
              </a:spcAft>
              <a:buClr>
                <a:schemeClr val="tx1"/>
              </a:buClr>
              <a:buFont typeface="Wingdings" pitchFamily="2" charset="2"/>
              <a:buChar char="§"/>
              <a:defRPr>
                <a:solidFill>
                  <a:srgbClr val="675C53"/>
                </a:solidFill>
                <a:latin typeface="+mn-lt"/>
              </a:defRPr>
            </a:lvl8pPr>
            <a:lvl9pPr marL="3886200" indent="-228600" algn="l" rtl="0" eaLnBrk="0" fontAlgn="base" hangingPunct="0">
              <a:spcBef>
                <a:spcPct val="15000"/>
              </a:spcBef>
              <a:spcAft>
                <a:spcPct val="15000"/>
              </a:spcAft>
              <a:buClr>
                <a:schemeClr val="tx1"/>
              </a:buClr>
              <a:buFont typeface="Wingdings" pitchFamily="2" charset="2"/>
              <a:buChar char="§"/>
              <a:defRPr>
                <a:solidFill>
                  <a:srgbClr val="675C53"/>
                </a:solidFill>
                <a:latin typeface="+mn-lt"/>
              </a:defRPr>
            </a:lvl9pPr>
          </a:lstStyle>
          <a:p>
            <a:pPr marL="0" indent="0" defTabSz="519113">
              <a:buNone/>
            </a:pPr>
            <a:r>
              <a:rPr lang="en-US" sz="1800" kern="0" dirty="0">
                <a:solidFill>
                  <a:srgbClr val="FFFFFF"/>
                </a:solidFill>
                <a:latin typeface="Century Gothic"/>
              </a:rPr>
              <a:t>	</a:t>
            </a:r>
            <a:endParaRPr lang="en-US" sz="1800" b="1" kern="0" dirty="0">
              <a:solidFill>
                <a:srgbClr val="FFFFFF"/>
              </a:solidFill>
              <a:latin typeface="Century Gothic"/>
            </a:endParaRPr>
          </a:p>
          <a:p>
            <a:pPr marL="0" indent="0" defTabSz="519113">
              <a:buNone/>
            </a:pPr>
            <a:r>
              <a:rPr lang="en-US" sz="1800" b="1" kern="0" dirty="0">
                <a:solidFill>
                  <a:srgbClr val="FFFFFF"/>
                </a:solidFill>
                <a:latin typeface="Century Gothic"/>
              </a:rPr>
              <a:t>A	Anne Shackelford</a:t>
            </a:r>
          </a:p>
          <a:p>
            <a:pPr marL="0" indent="0" defTabSz="519113">
              <a:buNone/>
            </a:pPr>
            <a:r>
              <a:rPr lang="en-US" sz="1800" b="1" kern="0" dirty="0">
                <a:solidFill>
                  <a:srgbClr val="FFFFFF"/>
                </a:solidFill>
                <a:latin typeface="Century Gothic"/>
              </a:rPr>
              <a:t>	Vice President, Public Entity Practice Group</a:t>
            </a:r>
          </a:p>
          <a:p>
            <a:pPr marL="0" indent="0" defTabSz="519113">
              <a:buNone/>
            </a:pPr>
            <a:r>
              <a:rPr lang="en-US" sz="1800" b="1" kern="0" dirty="0">
                <a:solidFill>
                  <a:srgbClr val="FFFFFF"/>
                </a:solidFill>
                <a:latin typeface="Century Gothic"/>
              </a:rPr>
              <a:t>	anne.Shackelford@alliant.com</a:t>
            </a:r>
          </a:p>
          <a:p>
            <a:pPr marL="0" indent="0" defTabSz="519113">
              <a:buNone/>
            </a:pPr>
            <a:endParaRPr lang="en-US" sz="1800" b="1" kern="0" dirty="0">
              <a:solidFill>
                <a:srgbClr val="FFFFFF"/>
              </a:solidFill>
              <a:latin typeface="Century Gothic"/>
            </a:endParaRPr>
          </a:p>
          <a:p>
            <a:pPr marL="0" indent="0" defTabSz="519113">
              <a:buNone/>
            </a:pPr>
            <a:r>
              <a:rPr lang="en-US" sz="1800" b="1" kern="0" dirty="0">
                <a:solidFill>
                  <a:srgbClr val="FFFFFF"/>
                </a:solidFill>
                <a:latin typeface="Century Gothic"/>
              </a:rPr>
              <a:t>	Doug Selix</a:t>
            </a:r>
          </a:p>
          <a:p>
            <a:pPr marL="0" indent="0" defTabSz="519113">
              <a:buNone/>
            </a:pPr>
            <a:r>
              <a:rPr lang="en-US" sz="1800" b="1" kern="0" dirty="0">
                <a:solidFill>
                  <a:srgbClr val="FFFFFF"/>
                </a:solidFill>
                <a:latin typeface="Century Gothic"/>
              </a:rPr>
              <a:t>	Department of Enterprise Services</a:t>
            </a:r>
          </a:p>
          <a:p>
            <a:pPr marL="0" indent="0" defTabSz="519113">
              <a:buNone/>
            </a:pPr>
            <a:r>
              <a:rPr lang="en-US" sz="1800" b="1" kern="0" dirty="0">
                <a:solidFill>
                  <a:srgbClr val="FFFFFF"/>
                </a:solidFill>
                <a:latin typeface="Century Gothic"/>
              </a:rPr>
              <a:t>	State of Washington</a:t>
            </a:r>
          </a:p>
          <a:p>
            <a:pPr marL="0" indent="0" defTabSz="519113">
              <a:buNone/>
            </a:pPr>
            <a:r>
              <a:rPr lang="en-US" sz="1800" b="1" kern="0" dirty="0">
                <a:solidFill>
                  <a:srgbClr val="FFFFFF"/>
                </a:solidFill>
                <a:latin typeface="Century Gothic"/>
              </a:rPr>
              <a:t>		</a:t>
            </a:r>
          </a:p>
          <a:p>
            <a:pPr marL="0" indent="0" defTabSz="914400">
              <a:buNone/>
              <a:tabLst>
                <a:tab pos="519113" algn="l"/>
              </a:tabLst>
            </a:pPr>
            <a:r>
              <a:rPr lang="en-US" sz="1800" b="1" kern="0" dirty="0">
                <a:solidFill>
                  <a:srgbClr val="FFFFFF"/>
                </a:solidFill>
                <a:latin typeface="Century Gothic"/>
              </a:rPr>
              <a:t>	December 4, 2017</a:t>
            </a:r>
          </a:p>
        </p:txBody>
      </p:sp>
      <p:sp>
        <p:nvSpPr>
          <p:cNvPr id="4" name="TextBox 3"/>
          <p:cNvSpPr txBox="1"/>
          <p:nvPr/>
        </p:nvSpPr>
        <p:spPr>
          <a:xfrm>
            <a:off x="1752600" y="1946701"/>
            <a:ext cx="3276600" cy="707886"/>
          </a:xfrm>
          <a:prstGeom prst="rect">
            <a:avLst/>
          </a:prstGeom>
          <a:noFill/>
        </p:spPr>
        <p:txBody>
          <a:bodyPr wrap="square" rtlCol="0">
            <a:spAutoFit/>
          </a:bodyPr>
          <a:lstStyle/>
          <a:p>
            <a:pPr defTabSz="914400" fontAlgn="base">
              <a:spcBef>
                <a:spcPct val="0"/>
              </a:spcBef>
              <a:spcAft>
                <a:spcPct val="0"/>
              </a:spcAft>
            </a:pPr>
            <a:r>
              <a:rPr lang="en-US" sz="2000" b="1" dirty="0">
                <a:solidFill>
                  <a:srgbClr val="FFFFFF"/>
                </a:solidFill>
                <a:latin typeface="Arial" charset="0"/>
              </a:rPr>
              <a:t>Information Security &amp; Privacy Insurance</a:t>
            </a:r>
            <a:endParaRPr lang="en-US" sz="2000" dirty="0">
              <a:solidFill>
                <a:srgbClr val="FFFFFF"/>
              </a:solidFill>
              <a:latin typeface="Arial" charset="0"/>
            </a:endParaRPr>
          </a:p>
        </p:txBody>
      </p:sp>
    </p:spTree>
    <p:extLst>
      <p:ext uri="{BB962C8B-B14F-4D97-AF65-F5344CB8AC3E}">
        <p14:creationId xmlns:p14="http://schemas.microsoft.com/office/powerpoint/2010/main" val="33392784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ontent Placeholder 2"/>
          <p:cNvSpPr>
            <a:spLocks noGrp="1"/>
          </p:cNvSpPr>
          <p:nvPr>
            <p:ph idx="1"/>
          </p:nvPr>
        </p:nvSpPr>
        <p:spPr>
          <a:xfrm>
            <a:off x="1981200" y="762001"/>
            <a:ext cx="6553200" cy="5135563"/>
          </a:xfrm>
        </p:spPr>
        <p:txBody>
          <a:bodyPr/>
          <a:lstStyle/>
          <a:p>
            <a:pPr algn="ctr" eaLnBrk="1" hangingPunct="1">
              <a:buFont typeface="Arial" charset="0"/>
              <a:buNone/>
            </a:pPr>
            <a:endParaRPr lang="en-US" dirty="0"/>
          </a:p>
          <a:p>
            <a:pPr algn="ctr" eaLnBrk="1" hangingPunct="1">
              <a:buFont typeface="Arial" charset="0"/>
              <a:buNone/>
            </a:pPr>
            <a:endParaRPr lang="en-US" sz="4000" dirty="0"/>
          </a:p>
          <a:p>
            <a:pPr algn="ctr" eaLnBrk="1" hangingPunct="1">
              <a:buFont typeface="Arial" charset="0"/>
              <a:buNone/>
            </a:pPr>
            <a:r>
              <a:rPr lang="en-US" sz="3200" dirty="0">
                <a:solidFill>
                  <a:schemeClr val="tx2"/>
                </a:solidFill>
              </a:rPr>
              <a:t>“It takes 20 years to build a reputation and five minutes to ruin it.”</a:t>
            </a:r>
          </a:p>
          <a:p>
            <a:pPr algn="r" eaLnBrk="1" hangingPunct="1">
              <a:buFont typeface="Arial" charset="0"/>
              <a:buNone/>
            </a:pPr>
            <a:r>
              <a:rPr lang="en-US" sz="2000" dirty="0">
                <a:solidFill>
                  <a:schemeClr val="tx2"/>
                </a:solidFill>
              </a:rPr>
              <a:t>	</a:t>
            </a:r>
          </a:p>
          <a:p>
            <a:pPr algn="r" eaLnBrk="1" hangingPunct="1">
              <a:buFont typeface="Arial" charset="0"/>
              <a:buNone/>
            </a:pPr>
            <a:r>
              <a:rPr lang="en-US" sz="2000" dirty="0">
                <a:solidFill>
                  <a:schemeClr val="tx2"/>
                </a:solidFill>
              </a:rPr>
              <a:t> - Warren Buffet</a:t>
            </a:r>
          </a:p>
        </p:txBody>
      </p:sp>
      <p:sp>
        <p:nvSpPr>
          <p:cNvPr id="5" name="Slide Number Placeholder 4"/>
          <p:cNvSpPr>
            <a:spLocks noGrp="1"/>
          </p:cNvSpPr>
          <p:nvPr>
            <p:ph type="sldNum" sz="quarter" idx="4294967295"/>
          </p:nvPr>
        </p:nvSpPr>
        <p:spPr>
          <a:xfrm>
            <a:off x="8077200" y="6356351"/>
            <a:ext cx="2133600" cy="365125"/>
          </a:xfrm>
          <a:prstGeom prst="rect">
            <a:avLst/>
          </a:prstGeom>
        </p:spPr>
        <p:txBody>
          <a:bodyPr/>
          <a:lstStyle/>
          <a:p>
            <a:pPr defTabSz="914400" fontAlgn="base">
              <a:spcBef>
                <a:spcPct val="0"/>
              </a:spcBef>
              <a:spcAft>
                <a:spcPct val="0"/>
              </a:spcAft>
              <a:defRPr/>
            </a:pPr>
            <a:fld id="{3990A7A2-B544-488A-94D7-10FDF9194501}" type="slidenum">
              <a:rPr lang="en-US">
                <a:solidFill>
                  <a:srgbClr val="000000"/>
                </a:solidFill>
                <a:latin typeface="Century Gothic"/>
              </a:rPr>
              <a:pPr defTabSz="914400" fontAlgn="base">
                <a:spcBef>
                  <a:spcPct val="0"/>
                </a:spcBef>
                <a:spcAft>
                  <a:spcPct val="0"/>
                </a:spcAft>
                <a:defRPr/>
              </a:pPr>
              <a:t>44</a:t>
            </a:fld>
            <a:endParaRPr lang="en-US" dirty="0">
              <a:solidFill>
                <a:srgbClr val="000000"/>
              </a:solidFill>
              <a:latin typeface="Century Gothic"/>
            </a:endParaRPr>
          </a:p>
        </p:txBody>
      </p:sp>
    </p:spTree>
    <p:extLst>
      <p:ext uri="{BB962C8B-B14F-4D97-AF65-F5344CB8AC3E}">
        <p14:creationId xmlns:p14="http://schemas.microsoft.com/office/powerpoint/2010/main" val="37144102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Cybersecurity Policies</a:t>
            </a:r>
          </a:p>
        </p:txBody>
      </p:sp>
      <p:sp>
        <p:nvSpPr>
          <p:cNvPr id="3" name="Content Placeholder 2"/>
          <p:cNvSpPr>
            <a:spLocks noGrp="1"/>
          </p:cNvSpPr>
          <p:nvPr>
            <p:ph idx="1"/>
          </p:nvPr>
        </p:nvSpPr>
        <p:spPr>
          <a:xfrm>
            <a:off x="1752600" y="1366838"/>
            <a:ext cx="7162800" cy="4195762"/>
          </a:xfrm>
        </p:spPr>
        <p:txBody>
          <a:bodyPr/>
          <a:lstStyle/>
          <a:p>
            <a:pPr marL="577850" lvl="1" indent="0">
              <a:buNone/>
            </a:pPr>
            <a:endParaRPr lang="en-US" dirty="0">
              <a:solidFill>
                <a:srgbClr val="FF0000"/>
              </a:solidFill>
            </a:endParaRPr>
          </a:p>
          <a:p>
            <a:pPr marL="863600" lvl="1"/>
            <a:endParaRPr lang="en-US" sz="1800" dirty="0"/>
          </a:p>
          <a:p>
            <a:pPr lvl="1"/>
            <a:endParaRPr lang="en-US" dirty="0">
              <a:solidFill>
                <a:schemeClr val="bg2">
                  <a:lumMod val="20000"/>
                  <a:lumOff val="80000"/>
                </a:schemeClr>
              </a:solidFill>
              <a:cs typeface="Arial" pitchFamily="34" charset="0"/>
              <a:hlinkClick r:id=""/>
            </a:endParaRPr>
          </a:p>
          <a:p>
            <a:pPr lvl="1"/>
            <a:endParaRPr lang="en-US" dirty="0">
              <a:solidFill>
                <a:schemeClr val="bg2">
                  <a:lumMod val="20000"/>
                  <a:lumOff val="80000"/>
                </a:schemeClr>
              </a:solidFill>
              <a:cs typeface="Arial" pitchFamily="34" charset="0"/>
              <a:hlinkClick r:id=""/>
            </a:endParaRPr>
          </a:p>
        </p:txBody>
      </p:sp>
      <p:sp>
        <p:nvSpPr>
          <p:cNvPr id="4" name="Slide Number Placeholder 3"/>
          <p:cNvSpPr>
            <a:spLocks noGrp="1"/>
          </p:cNvSpPr>
          <p:nvPr>
            <p:ph type="sldNum" sz="quarter" idx="10"/>
          </p:nvPr>
        </p:nvSpPr>
        <p:spPr/>
        <p:txBody>
          <a:bodyPr/>
          <a:lstStyle/>
          <a:p>
            <a:pPr defTabSz="914400" fontAlgn="base">
              <a:spcBef>
                <a:spcPct val="0"/>
              </a:spcBef>
              <a:spcAft>
                <a:spcPct val="0"/>
              </a:spcAft>
              <a:defRPr/>
            </a:pPr>
            <a:fld id="{420091ED-110D-4F43-B224-5DCE6CDCC32D}" type="slidenum">
              <a:rPr lang="en-US">
                <a:solidFill>
                  <a:srgbClr val="000000"/>
                </a:solidFill>
                <a:latin typeface="Century Gothic"/>
              </a:rPr>
              <a:pPr defTabSz="914400" fontAlgn="base">
                <a:spcBef>
                  <a:spcPct val="0"/>
                </a:spcBef>
                <a:spcAft>
                  <a:spcPct val="0"/>
                </a:spcAft>
                <a:defRPr/>
              </a:pPr>
              <a:t>45</a:t>
            </a:fld>
            <a:endParaRPr lang="en-US" dirty="0">
              <a:solidFill>
                <a:srgbClr val="000000"/>
              </a:solidFill>
              <a:latin typeface="Century Gothic"/>
            </a:endParaRPr>
          </a:p>
        </p:txBody>
      </p:sp>
      <p:sp>
        <p:nvSpPr>
          <p:cNvPr id="5" name="Text Placeholder 1"/>
          <p:cNvSpPr txBox="1">
            <a:spLocks/>
          </p:cNvSpPr>
          <p:nvPr/>
        </p:nvSpPr>
        <p:spPr bwMode="auto">
          <a:xfrm>
            <a:off x="1943072" y="1301116"/>
            <a:ext cx="6972328" cy="5328284"/>
          </a:xfrm>
          <a:prstGeom prst="rect">
            <a:avLst/>
          </a:prstGeom>
          <a:noFill/>
          <a:ln w="9525">
            <a:noFill/>
            <a:miter lim="800000"/>
            <a:headEnd/>
            <a:tailEnd/>
          </a:ln>
        </p:spPr>
        <p:txBody>
          <a:bodyPr vert="horz" wrap="square" lIns="91436" tIns="45718" rIns="91436" bIns="45718" numCol="1" anchor="t" anchorCtr="0" compatLnSpc="1">
            <a:prstTxWarp prst="textNoShape">
              <a:avLst/>
            </a:prstTxWarp>
            <a:noAutofit/>
          </a:bodyPr>
          <a:lstStyle>
            <a:lvl1pPr marL="342900" indent="-342900" algn="l" rtl="0" eaLnBrk="0" fontAlgn="base" hangingPunct="0">
              <a:spcBef>
                <a:spcPct val="15000"/>
              </a:spcBef>
              <a:spcAft>
                <a:spcPct val="15000"/>
              </a:spcAft>
              <a:buClr>
                <a:srgbClr val="1C3664"/>
              </a:buClr>
              <a:buSzPct val="80000"/>
              <a:buFont typeface="Wingdings 2" pitchFamily="18" charset="2"/>
              <a:buChar char="¡"/>
              <a:defRPr sz="2800">
                <a:solidFill>
                  <a:srgbClr val="21578A"/>
                </a:solidFill>
                <a:latin typeface="+mn-lt"/>
                <a:ea typeface="+mn-ea"/>
                <a:cs typeface="+mn-cs"/>
              </a:defRPr>
            </a:lvl1pPr>
            <a:lvl2pPr marL="742950" indent="-285750" algn="l" rtl="0" eaLnBrk="0" fontAlgn="base" hangingPunct="0">
              <a:spcBef>
                <a:spcPct val="15000"/>
              </a:spcBef>
              <a:spcAft>
                <a:spcPct val="15000"/>
              </a:spcAft>
              <a:buClr>
                <a:srgbClr val="675C53"/>
              </a:buClr>
              <a:buFont typeface="Times New Roman" pitchFamily="18" charset="0"/>
              <a:buChar char="&gt;"/>
              <a:defRPr sz="2400">
                <a:solidFill>
                  <a:srgbClr val="675C53"/>
                </a:solidFill>
                <a:latin typeface="+mn-lt"/>
              </a:defRPr>
            </a:lvl2pPr>
            <a:lvl3pPr marL="1143000" indent="-228600" algn="l" rtl="0" eaLnBrk="0" fontAlgn="base" hangingPunct="0">
              <a:spcBef>
                <a:spcPct val="15000"/>
              </a:spcBef>
              <a:spcAft>
                <a:spcPct val="15000"/>
              </a:spcAft>
              <a:buClr>
                <a:srgbClr val="1C3664"/>
              </a:buClr>
              <a:buFont typeface="Wingdings" pitchFamily="2" charset="2"/>
              <a:buChar char="w"/>
              <a:defRPr sz="2000">
                <a:solidFill>
                  <a:srgbClr val="675C53"/>
                </a:solidFill>
                <a:latin typeface="+mn-lt"/>
              </a:defRPr>
            </a:lvl3pPr>
            <a:lvl4pPr marL="1600200" indent="-228600" algn="l" rtl="0" eaLnBrk="0" fontAlgn="base" hangingPunct="0">
              <a:spcBef>
                <a:spcPct val="15000"/>
              </a:spcBef>
              <a:spcAft>
                <a:spcPct val="15000"/>
              </a:spcAft>
              <a:buClr>
                <a:schemeClr val="tx1"/>
              </a:buClr>
              <a:buFont typeface="Wingdings" pitchFamily="2" charset="2"/>
              <a:buChar char="§"/>
              <a:defRPr sz="2000">
                <a:solidFill>
                  <a:srgbClr val="675C53"/>
                </a:solidFill>
                <a:latin typeface="+mn-lt"/>
              </a:defRPr>
            </a:lvl4pPr>
            <a:lvl5pPr marL="2057400" indent="-228600" algn="l" rtl="0" eaLnBrk="0" fontAlgn="base" hangingPunct="0">
              <a:spcBef>
                <a:spcPct val="15000"/>
              </a:spcBef>
              <a:spcAft>
                <a:spcPct val="15000"/>
              </a:spcAft>
              <a:buClr>
                <a:schemeClr val="tx1"/>
              </a:buClr>
              <a:buFont typeface="Wingdings" pitchFamily="2" charset="2"/>
              <a:buChar char="§"/>
              <a:defRPr sz="2000">
                <a:solidFill>
                  <a:srgbClr val="675C53"/>
                </a:solidFill>
                <a:latin typeface="+mn-lt"/>
              </a:defRPr>
            </a:lvl5pPr>
            <a:lvl6pPr marL="2514600" indent="-228600" algn="l" rtl="0" eaLnBrk="0" fontAlgn="base" hangingPunct="0">
              <a:spcBef>
                <a:spcPct val="15000"/>
              </a:spcBef>
              <a:spcAft>
                <a:spcPct val="15000"/>
              </a:spcAft>
              <a:buClr>
                <a:schemeClr val="tx1"/>
              </a:buClr>
              <a:buFont typeface="Wingdings" pitchFamily="2" charset="2"/>
              <a:buChar char="§"/>
              <a:defRPr>
                <a:solidFill>
                  <a:srgbClr val="675C53"/>
                </a:solidFill>
                <a:latin typeface="+mn-lt"/>
              </a:defRPr>
            </a:lvl6pPr>
            <a:lvl7pPr marL="2971800" indent="-228600" algn="l" rtl="0" eaLnBrk="0" fontAlgn="base" hangingPunct="0">
              <a:spcBef>
                <a:spcPct val="15000"/>
              </a:spcBef>
              <a:spcAft>
                <a:spcPct val="15000"/>
              </a:spcAft>
              <a:buClr>
                <a:schemeClr val="tx1"/>
              </a:buClr>
              <a:buFont typeface="Wingdings" pitchFamily="2" charset="2"/>
              <a:buChar char="§"/>
              <a:defRPr>
                <a:solidFill>
                  <a:srgbClr val="675C53"/>
                </a:solidFill>
                <a:latin typeface="+mn-lt"/>
              </a:defRPr>
            </a:lvl7pPr>
            <a:lvl8pPr marL="3429000" indent="-228600" algn="l" rtl="0" eaLnBrk="0" fontAlgn="base" hangingPunct="0">
              <a:spcBef>
                <a:spcPct val="15000"/>
              </a:spcBef>
              <a:spcAft>
                <a:spcPct val="15000"/>
              </a:spcAft>
              <a:buClr>
                <a:schemeClr val="tx1"/>
              </a:buClr>
              <a:buFont typeface="Wingdings" pitchFamily="2" charset="2"/>
              <a:buChar char="§"/>
              <a:defRPr>
                <a:solidFill>
                  <a:srgbClr val="675C53"/>
                </a:solidFill>
                <a:latin typeface="+mn-lt"/>
              </a:defRPr>
            </a:lvl8pPr>
            <a:lvl9pPr marL="3886200" indent="-228600" algn="l" rtl="0" eaLnBrk="0" fontAlgn="base" hangingPunct="0">
              <a:spcBef>
                <a:spcPct val="15000"/>
              </a:spcBef>
              <a:spcAft>
                <a:spcPct val="15000"/>
              </a:spcAft>
              <a:buClr>
                <a:schemeClr val="tx1"/>
              </a:buClr>
              <a:buFont typeface="Wingdings" pitchFamily="2" charset="2"/>
              <a:buChar char="§"/>
              <a:defRPr>
                <a:solidFill>
                  <a:srgbClr val="675C53"/>
                </a:solidFill>
                <a:latin typeface="+mn-lt"/>
              </a:defRPr>
            </a:lvl9pPr>
          </a:lstStyle>
          <a:p>
            <a:pPr defTabSz="914400">
              <a:spcBef>
                <a:spcPts val="600"/>
              </a:spcBef>
              <a:spcAft>
                <a:spcPts val="600"/>
              </a:spcAft>
            </a:pPr>
            <a:r>
              <a:rPr lang="en-US" sz="2000" dirty="0">
                <a:latin typeface="Century Gothic"/>
              </a:rPr>
              <a:t>Policy Limits:  $1M Per Occurrence up to $500M</a:t>
            </a:r>
            <a:endParaRPr lang="en-US" sz="1200" dirty="0">
              <a:latin typeface="Century Gothic"/>
            </a:endParaRPr>
          </a:p>
          <a:p>
            <a:pPr defTabSz="914400">
              <a:spcBef>
                <a:spcPts val="600"/>
              </a:spcBef>
              <a:spcAft>
                <a:spcPts val="600"/>
              </a:spcAft>
            </a:pPr>
            <a:r>
              <a:rPr lang="en-US" sz="2000" dirty="0">
                <a:latin typeface="Century Gothic"/>
              </a:rPr>
              <a:t>Insurance Carriers:  60+ Markets </a:t>
            </a:r>
            <a:r>
              <a:rPr lang="en-US" sz="1600" dirty="0">
                <a:latin typeface="Century Gothic"/>
              </a:rPr>
              <a:t>(Domestic &amp; Foreign)</a:t>
            </a:r>
            <a:endParaRPr lang="en-US" sz="2000" dirty="0">
              <a:latin typeface="Century Gothic"/>
            </a:endParaRPr>
          </a:p>
          <a:p>
            <a:pPr defTabSz="914400">
              <a:spcBef>
                <a:spcPts val="600"/>
              </a:spcBef>
              <a:spcAft>
                <a:spcPts val="600"/>
              </a:spcAft>
            </a:pPr>
            <a:r>
              <a:rPr lang="en-US" sz="2000" dirty="0">
                <a:latin typeface="Century Gothic"/>
              </a:rPr>
              <a:t>Policy Aggregates: </a:t>
            </a:r>
          </a:p>
          <a:p>
            <a:pPr lvl="1" defTabSz="914400">
              <a:spcBef>
                <a:spcPts val="600"/>
              </a:spcBef>
              <a:spcAft>
                <a:spcPts val="600"/>
              </a:spcAft>
            </a:pPr>
            <a:r>
              <a:rPr lang="en-US" sz="1400" dirty="0">
                <a:solidFill>
                  <a:srgbClr val="21578A"/>
                </a:solidFill>
                <a:latin typeface="Century Gothic"/>
              </a:rPr>
              <a:t>Depends on market - Typically twice the Per Occurrence Limit</a:t>
            </a:r>
          </a:p>
          <a:p>
            <a:pPr marL="342900" lvl="1" indent="-342900" defTabSz="914400">
              <a:spcBef>
                <a:spcPts val="600"/>
              </a:spcBef>
              <a:spcAft>
                <a:spcPts val="600"/>
              </a:spcAft>
              <a:buClr>
                <a:srgbClr val="1C3664"/>
              </a:buClr>
              <a:buSzPct val="80000"/>
              <a:buFont typeface="Wingdings 2" pitchFamily="18" charset="2"/>
              <a:buChar char="¡"/>
            </a:pPr>
            <a:r>
              <a:rPr lang="en-US" sz="2000" dirty="0">
                <a:solidFill>
                  <a:srgbClr val="21578A"/>
                </a:solidFill>
                <a:latin typeface="Century Gothic"/>
              </a:rPr>
              <a:t>Retention/Deductible:</a:t>
            </a:r>
          </a:p>
          <a:p>
            <a:pPr lvl="1" defTabSz="914400">
              <a:spcBef>
                <a:spcPts val="600"/>
              </a:spcBef>
              <a:spcAft>
                <a:spcPts val="600"/>
              </a:spcAft>
            </a:pPr>
            <a:r>
              <a:rPr lang="en-US" sz="1400" dirty="0">
                <a:solidFill>
                  <a:srgbClr val="21578A"/>
                </a:solidFill>
                <a:latin typeface="Century Gothic"/>
              </a:rPr>
              <a:t>As low as $500 for small businesses; whereas large-limit, Cybersecurity policies at least $10,000; often much higher according to risk profile</a:t>
            </a:r>
          </a:p>
          <a:p>
            <a:pPr defTabSz="914400">
              <a:spcBef>
                <a:spcPct val="30000"/>
              </a:spcBef>
              <a:spcAft>
                <a:spcPct val="0"/>
              </a:spcAft>
              <a:buClrTx/>
              <a:buSzTx/>
              <a:defRPr/>
            </a:pPr>
            <a:r>
              <a:rPr lang="en-US" sz="2000" dirty="0">
                <a:latin typeface="Century Gothic"/>
              </a:rPr>
              <a:t>Coverages</a:t>
            </a:r>
            <a:r>
              <a:rPr lang="en-US" sz="1400" dirty="0">
                <a:latin typeface="Century Gothic"/>
              </a:rPr>
              <a:t>:</a:t>
            </a:r>
          </a:p>
          <a:p>
            <a:pPr lvl="1" defTabSz="914400">
              <a:spcBef>
                <a:spcPct val="30000"/>
              </a:spcBef>
              <a:spcAft>
                <a:spcPct val="0"/>
              </a:spcAft>
              <a:buClrTx/>
              <a:defRPr/>
            </a:pPr>
            <a:r>
              <a:rPr lang="en-US" sz="1400" dirty="0">
                <a:solidFill>
                  <a:srgbClr val="21578A"/>
                </a:solidFill>
                <a:latin typeface="Century Gothic"/>
              </a:rPr>
              <a:t>Legal Liability for loss or unauthorized disclosure of Personally Identifiable Information/Personal Health Information, etc.</a:t>
            </a:r>
          </a:p>
          <a:p>
            <a:pPr lvl="1" defTabSz="914400">
              <a:spcBef>
                <a:spcPct val="30000"/>
              </a:spcBef>
              <a:spcAft>
                <a:spcPct val="0"/>
              </a:spcAft>
              <a:buClrTx/>
              <a:defRPr/>
            </a:pPr>
            <a:r>
              <a:rPr lang="en-US" sz="1400" dirty="0">
                <a:solidFill>
                  <a:srgbClr val="21578A"/>
                </a:solidFill>
                <a:latin typeface="Century Gothic"/>
              </a:rPr>
              <a:t>Failure to timely disclose loss (every state has their own time period)</a:t>
            </a:r>
          </a:p>
          <a:p>
            <a:pPr lvl="1" defTabSz="914400">
              <a:spcBef>
                <a:spcPct val="30000"/>
              </a:spcBef>
              <a:spcAft>
                <a:spcPct val="0"/>
              </a:spcAft>
              <a:buClrTx/>
              <a:defRPr/>
            </a:pPr>
            <a:r>
              <a:rPr lang="en-US" sz="1400" dirty="0">
                <a:solidFill>
                  <a:srgbClr val="21578A"/>
                </a:solidFill>
                <a:latin typeface="Century Gothic"/>
              </a:rPr>
              <a:t>Damages and Claims Defense</a:t>
            </a:r>
          </a:p>
          <a:p>
            <a:pPr lvl="1" defTabSz="914400">
              <a:spcBef>
                <a:spcPct val="30000"/>
              </a:spcBef>
              <a:spcAft>
                <a:spcPct val="0"/>
              </a:spcAft>
              <a:buClrTx/>
              <a:defRPr/>
            </a:pPr>
            <a:r>
              <a:rPr lang="en-US" sz="1600" b="1" dirty="0">
                <a:solidFill>
                  <a:srgbClr val="21578A"/>
                </a:solidFill>
                <a:latin typeface="Century Gothic"/>
              </a:rPr>
              <a:t>IMPORTANT:  ACCESS TO DATA BREACH COACH/STAFF AND OTHER EXPERTS!</a:t>
            </a:r>
          </a:p>
          <a:p>
            <a:pPr marL="0" indent="0" defTabSz="914400">
              <a:lnSpc>
                <a:spcPct val="200000"/>
              </a:lnSpc>
              <a:buNone/>
            </a:pPr>
            <a:endParaRPr lang="en-US" sz="1400" i="1" kern="0" dirty="0">
              <a:latin typeface="Century Gothic"/>
            </a:endParaRPr>
          </a:p>
        </p:txBody>
      </p:sp>
    </p:spTree>
    <p:extLst>
      <p:ext uri="{BB962C8B-B14F-4D97-AF65-F5344CB8AC3E}">
        <p14:creationId xmlns:p14="http://schemas.microsoft.com/office/powerpoint/2010/main" val="42913976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Cybersecurity Insurance Carriers</a:t>
            </a:r>
          </a:p>
        </p:txBody>
      </p:sp>
      <p:sp>
        <p:nvSpPr>
          <p:cNvPr id="3" name="Content Placeholder 2"/>
          <p:cNvSpPr>
            <a:spLocks noGrp="1"/>
          </p:cNvSpPr>
          <p:nvPr>
            <p:ph idx="1"/>
          </p:nvPr>
        </p:nvSpPr>
        <p:spPr>
          <a:xfrm>
            <a:off x="1752600" y="1366838"/>
            <a:ext cx="7239000" cy="4271962"/>
          </a:xfrm>
        </p:spPr>
        <p:txBody>
          <a:bodyPr/>
          <a:lstStyle/>
          <a:p>
            <a:pPr marL="120650" indent="0">
              <a:buNone/>
            </a:pPr>
            <a:endParaRPr lang="en-US" b="1" dirty="0"/>
          </a:p>
          <a:p>
            <a:pPr marL="0" indent="0">
              <a:buNone/>
            </a:pPr>
            <a:endParaRPr lang="nl-NL" u="sng" dirty="0"/>
          </a:p>
        </p:txBody>
      </p:sp>
      <p:sp>
        <p:nvSpPr>
          <p:cNvPr id="4" name="Slide Number Placeholder 3"/>
          <p:cNvSpPr>
            <a:spLocks noGrp="1"/>
          </p:cNvSpPr>
          <p:nvPr>
            <p:ph type="sldNum" sz="quarter" idx="10"/>
          </p:nvPr>
        </p:nvSpPr>
        <p:spPr/>
        <p:txBody>
          <a:bodyPr/>
          <a:lstStyle/>
          <a:p>
            <a:pPr defTabSz="914400" fontAlgn="base">
              <a:spcBef>
                <a:spcPct val="0"/>
              </a:spcBef>
              <a:spcAft>
                <a:spcPct val="0"/>
              </a:spcAft>
              <a:defRPr/>
            </a:pPr>
            <a:fld id="{420091ED-110D-4F43-B224-5DCE6CDCC32D}" type="slidenum">
              <a:rPr lang="en-US">
                <a:solidFill>
                  <a:srgbClr val="000000"/>
                </a:solidFill>
                <a:latin typeface="Century Gothic"/>
              </a:rPr>
              <a:pPr defTabSz="914400" fontAlgn="base">
                <a:spcBef>
                  <a:spcPct val="0"/>
                </a:spcBef>
                <a:spcAft>
                  <a:spcPct val="0"/>
                </a:spcAft>
                <a:defRPr/>
              </a:pPr>
              <a:t>46</a:t>
            </a:fld>
            <a:endParaRPr lang="en-US" dirty="0">
              <a:solidFill>
                <a:srgbClr val="000000"/>
              </a:solidFill>
              <a:latin typeface="Century Gothic"/>
            </a:endParaRPr>
          </a:p>
        </p:txBody>
      </p:sp>
      <p:graphicFrame>
        <p:nvGraphicFramePr>
          <p:cNvPr id="5" name="Table 4"/>
          <p:cNvGraphicFramePr>
            <a:graphicFrameLocks noGrp="1"/>
          </p:cNvGraphicFramePr>
          <p:nvPr>
            <p:extLst/>
          </p:nvPr>
        </p:nvGraphicFramePr>
        <p:xfrm>
          <a:off x="1828801" y="1392238"/>
          <a:ext cx="7162799" cy="4011044"/>
        </p:xfrm>
        <a:graphic>
          <a:graphicData uri="http://schemas.openxmlformats.org/drawingml/2006/table">
            <a:tbl>
              <a:tblPr firstRow="1" firstCol="1" bandRow="1">
                <a:tableStyleId>{5C22544A-7EE6-4342-B048-85BDC9FD1C3A}</a:tableStyleId>
              </a:tblPr>
              <a:tblGrid>
                <a:gridCol w="820070">
                  <a:extLst>
                    <a:ext uri="{9D8B030D-6E8A-4147-A177-3AD203B41FA5}">
                      <a16:colId xmlns:a16="http://schemas.microsoft.com/office/drawing/2014/main" val="20000"/>
                    </a:ext>
                  </a:extLst>
                </a:gridCol>
                <a:gridCol w="3113703">
                  <a:extLst>
                    <a:ext uri="{9D8B030D-6E8A-4147-A177-3AD203B41FA5}">
                      <a16:colId xmlns:a16="http://schemas.microsoft.com/office/drawing/2014/main" val="20001"/>
                    </a:ext>
                  </a:extLst>
                </a:gridCol>
                <a:gridCol w="2139871">
                  <a:extLst>
                    <a:ext uri="{9D8B030D-6E8A-4147-A177-3AD203B41FA5}">
                      <a16:colId xmlns:a16="http://schemas.microsoft.com/office/drawing/2014/main" val="20002"/>
                    </a:ext>
                  </a:extLst>
                </a:gridCol>
                <a:gridCol w="1089155">
                  <a:extLst>
                    <a:ext uri="{9D8B030D-6E8A-4147-A177-3AD203B41FA5}">
                      <a16:colId xmlns:a16="http://schemas.microsoft.com/office/drawing/2014/main" val="20003"/>
                    </a:ext>
                  </a:extLst>
                </a:gridCol>
              </a:tblGrid>
              <a:tr h="442490">
                <a:tc>
                  <a:txBody>
                    <a:bodyPr/>
                    <a:lstStyle/>
                    <a:p>
                      <a:endParaRPr lang="en-US" dirty="0"/>
                    </a:p>
                  </a:txBody>
                  <a:tcPr marL="0" marR="0" marT="0" marB="0" anchor="ct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0"/>
                  </a:ext>
                </a:extLst>
              </a:tr>
              <a:tr h="672954">
                <a:tc>
                  <a:txBody>
                    <a:bodyPr/>
                    <a:lstStyle/>
                    <a:p>
                      <a:pPr marL="0" marR="0" algn="ctr">
                        <a:spcBef>
                          <a:spcPts val="0"/>
                        </a:spcBef>
                        <a:spcAft>
                          <a:spcPts val="0"/>
                        </a:spcAft>
                      </a:pPr>
                      <a:r>
                        <a:rPr lang="en-US" sz="1050">
                          <a:effectLst/>
                        </a:rPr>
                        <a:t>Rank</a:t>
                      </a:r>
                      <a:endParaRPr lang="en-US" sz="1100">
                        <a:effectLst/>
                        <a:latin typeface="Calibri" panose="020F0502020204030204" pitchFamily="34" charset="0"/>
                        <a:ea typeface="Calibri" panose="020F0502020204030204" pitchFamily="34" charset="0"/>
                      </a:endParaRPr>
                    </a:p>
                  </a:txBody>
                  <a:tcPr marL="38100" marR="38100" marT="38100" marB="38100" anchor="ctr"/>
                </a:tc>
                <a:tc>
                  <a:txBody>
                    <a:bodyPr/>
                    <a:lstStyle/>
                    <a:p>
                      <a:pPr marL="0" marR="0" algn="ctr">
                        <a:spcBef>
                          <a:spcPts val="0"/>
                        </a:spcBef>
                        <a:spcAft>
                          <a:spcPts val="0"/>
                        </a:spcAft>
                      </a:pPr>
                      <a:r>
                        <a:rPr lang="en-US" sz="1050">
                          <a:effectLst/>
                        </a:rPr>
                        <a:t>Group/company</a:t>
                      </a:r>
                      <a:endParaRPr lang="en-US" sz="1100">
                        <a:effectLst/>
                        <a:latin typeface="Calibri" panose="020F0502020204030204" pitchFamily="34" charset="0"/>
                        <a:ea typeface="Calibri" panose="020F0502020204030204" pitchFamily="34" charset="0"/>
                      </a:endParaRPr>
                    </a:p>
                  </a:txBody>
                  <a:tcPr marL="38100" marR="38100" marT="38100" marB="38100" anchor="ctr"/>
                </a:tc>
                <a:tc>
                  <a:txBody>
                    <a:bodyPr/>
                    <a:lstStyle/>
                    <a:p>
                      <a:pPr marL="0" marR="0" algn="ctr">
                        <a:spcBef>
                          <a:spcPts val="0"/>
                        </a:spcBef>
                        <a:spcAft>
                          <a:spcPts val="0"/>
                        </a:spcAft>
                      </a:pPr>
                      <a:r>
                        <a:rPr lang="en-US" sz="1050">
                          <a:effectLst/>
                        </a:rPr>
                        <a:t>Direct premiums written</a:t>
                      </a:r>
                      <a:endParaRPr lang="en-US" sz="1100">
                        <a:effectLst/>
                        <a:latin typeface="Calibri" panose="020F0502020204030204" pitchFamily="34" charset="0"/>
                        <a:ea typeface="Calibri" panose="020F0502020204030204" pitchFamily="34" charset="0"/>
                      </a:endParaRPr>
                    </a:p>
                  </a:txBody>
                  <a:tcPr marL="38100" marR="38100" marT="38100" marB="38100" anchor="ctr"/>
                </a:tc>
                <a:tc>
                  <a:txBody>
                    <a:bodyPr/>
                    <a:lstStyle/>
                    <a:p>
                      <a:pPr marL="0" marR="0" algn="ctr">
                        <a:spcBef>
                          <a:spcPts val="0"/>
                        </a:spcBef>
                        <a:spcAft>
                          <a:spcPts val="0"/>
                        </a:spcAft>
                      </a:pPr>
                      <a:r>
                        <a:rPr lang="en-US" sz="1050">
                          <a:effectLst/>
                        </a:rPr>
                        <a:t>As a percent of total</a:t>
                      </a:r>
                      <a:endParaRPr lang="en-US" sz="1100">
                        <a:effectLst/>
                        <a:latin typeface="Calibri" panose="020F0502020204030204" pitchFamily="34" charset="0"/>
                        <a:ea typeface="Calibri" panose="020F0502020204030204" pitchFamily="34" charset="0"/>
                      </a:endParaRPr>
                    </a:p>
                  </a:txBody>
                  <a:tcPr marL="38100" marR="38100" marT="38100" marB="38100" anchor="ctr"/>
                </a:tc>
                <a:extLst>
                  <a:ext uri="{0D108BD9-81ED-4DB2-BD59-A6C34878D82A}">
                    <a16:rowId xmlns:a16="http://schemas.microsoft.com/office/drawing/2014/main" val="10001"/>
                  </a:ext>
                </a:extLst>
              </a:tr>
              <a:tr h="245722">
                <a:tc>
                  <a:txBody>
                    <a:bodyPr/>
                    <a:lstStyle/>
                    <a:p>
                      <a:pPr marL="0" marR="0">
                        <a:spcBef>
                          <a:spcPts val="0"/>
                        </a:spcBef>
                        <a:spcAft>
                          <a:spcPts val="0"/>
                        </a:spcAft>
                      </a:pPr>
                      <a:r>
                        <a:rPr lang="en-US" sz="800">
                          <a:effectLst/>
                        </a:rPr>
                        <a:t>1</a:t>
                      </a:r>
                      <a:endParaRPr lang="en-US" sz="1100">
                        <a:effectLst/>
                        <a:latin typeface="Calibri" panose="020F0502020204030204" pitchFamily="34" charset="0"/>
                        <a:ea typeface="Calibri" panose="020F0502020204030204" pitchFamily="34" charset="0"/>
                      </a:endParaRPr>
                    </a:p>
                  </a:txBody>
                  <a:tcPr marL="38100" marR="38100" marT="38100" marB="38100"/>
                </a:tc>
                <a:tc>
                  <a:txBody>
                    <a:bodyPr/>
                    <a:lstStyle/>
                    <a:p>
                      <a:pPr marL="0" marR="0">
                        <a:spcBef>
                          <a:spcPts val="0"/>
                        </a:spcBef>
                        <a:spcAft>
                          <a:spcPts val="0"/>
                        </a:spcAft>
                      </a:pPr>
                      <a:r>
                        <a:rPr lang="en-US" sz="1400" dirty="0">
                          <a:effectLst/>
                        </a:rPr>
                        <a:t>American International Group </a:t>
                      </a:r>
                      <a:endParaRPr lang="en-US" sz="2400" dirty="0">
                        <a:effectLst/>
                        <a:latin typeface="Calibri" panose="020F0502020204030204" pitchFamily="34" charset="0"/>
                        <a:ea typeface="Calibri" panose="020F0502020204030204" pitchFamily="34" charset="0"/>
                      </a:endParaRPr>
                    </a:p>
                  </a:txBody>
                  <a:tcPr marL="38100" marR="38100" marT="38100" marB="38100"/>
                </a:tc>
                <a:tc>
                  <a:txBody>
                    <a:bodyPr/>
                    <a:lstStyle/>
                    <a:p>
                      <a:pPr marL="0" marR="0" algn="r">
                        <a:spcBef>
                          <a:spcPts val="0"/>
                        </a:spcBef>
                        <a:spcAft>
                          <a:spcPts val="0"/>
                        </a:spcAft>
                      </a:pPr>
                      <a:r>
                        <a:rPr lang="en-US" sz="1400">
                          <a:effectLst/>
                        </a:rPr>
                        <a:t>$228,325</a:t>
                      </a:r>
                      <a:endParaRPr lang="en-US" sz="2400">
                        <a:effectLst/>
                        <a:latin typeface="Calibri" panose="020F0502020204030204" pitchFamily="34" charset="0"/>
                        <a:ea typeface="Calibri" panose="020F0502020204030204" pitchFamily="34" charset="0"/>
                      </a:endParaRPr>
                    </a:p>
                  </a:txBody>
                  <a:tcPr marL="38100" marR="38100" marT="38100" marB="38100"/>
                </a:tc>
                <a:tc>
                  <a:txBody>
                    <a:bodyPr/>
                    <a:lstStyle/>
                    <a:p>
                      <a:pPr marL="0" marR="0" algn="r">
                        <a:spcBef>
                          <a:spcPts val="0"/>
                        </a:spcBef>
                        <a:spcAft>
                          <a:spcPts val="0"/>
                        </a:spcAft>
                      </a:pPr>
                      <a:r>
                        <a:rPr lang="en-US" sz="1400">
                          <a:effectLst/>
                        </a:rPr>
                        <a:t>17.0%</a:t>
                      </a:r>
                      <a:endParaRPr lang="en-US" sz="2400">
                        <a:effectLst/>
                        <a:latin typeface="Calibri" panose="020F0502020204030204" pitchFamily="34" charset="0"/>
                        <a:ea typeface="Calibri" panose="020F0502020204030204" pitchFamily="34" charset="0"/>
                      </a:endParaRPr>
                    </a:p>
                  </a:txBody>
                  <a:tcPr marL="38100" marR="38100" marT="38100" marB="38100"/>
                </a:tc>
                <a:extLst>
                  <a:ext uri="{0D108BD9-81ED-4DB2-BD59-A6C34878D82A}">
                    <a16:rowId xmlns:a16="http://schemas.microsoft.com/office/drawing/2014/main" val="10002"/>
                  </a:ext>
                </a:extLst>
              </a:tr>
              <a:tr h="245722">
                <a:tc>
                  <a:txBody>
                    <a:bodyPr/>
                    <a:lstStyle/>
                    <a:p>
                      <a:pPr marL="0" marR="0">
                        <a:spcBef>
                          <a:spcPts val="0"/>
                        </a:spcBef>
                        <a:spcAft>
                          <a:spcPts val="0"/>
                        </a:spcAft>
                      </a:pPr>
                      <a:r>
                        <a:rPr lang="en-US" sz="800">
                          <a:effectLst/>
                        </a:rPr>
                        <a:t>2</a:t>
                      </a:r>
                      <a:endParaRPr lang="en-US" sz="1100">
                        <a:effectLst/>
                        <a:latin typeface="Calibri" panose="020F0502020204030204" pitchFamily="34" charset="0"/>
                        <a:ea typeface="Calibri" panose="020F0502020204030204" pitchFamily="34" charset="0"/>
                      </a:endParaRPr>
                    </a:p>
                  </a:txBody>
                  <a:tcPr marL="38100" marR="38100" marT="38100" marB="38100"/>
                </a:tc>
                <a:tc>
                  <a:txBody>
                    <a:bodyPr/>
                    <a:lstStyle/>
                    <a:p>
                      <a:pPr marL="0" marR="0">
                        <a:spcBef>
                          <a:spcPts val="0"/>
                        </a:spcBef>
                        <a:spcAft>
                          <a:spcPts val="0"/>
                        </a:spcAft>
                      </a:pPr>
                      <a:r>
                        <a:rPr lang="en-US" sz="1400" dirty="0">
                          <a:effectLst/>
                        </a:rPr>
                        <a:t>XL Group Ltd.</a:t>
                      </a:r>
                      <a:endParaRPr lang="en-US" sz="2400" dirty="0">
                        <a:effectLst/>
                        <a:latin typeface="Calibri" panose="020F0502020204030204" pitchFamily="34" charset="0"/>
                        <a:ea typeface="Calibri" panose="020F0502020204030204" pitchFamily="34" charset="0"/>
                      </a:endParaRPr>
                    </a:p>
                  </a:txBody>
                  <a:tcPr marL="38100" marR="38100" marT="38100" marB="38100"/>
                </a:tc>
                <a:tc>
                  <a:txBody>
                    <a:bodyPr/>
                    <a:lstStyle/>
                    <a:p>
                      <a:pPr marL="0" marR="0" algn="r">
                        <a:spcBef>
                          <a:spcPts val="0"/>
                        </a:spcBef>
                        <a:spcAft>
                          <a:spcPts val="0"/>
                        </a:spcAft>
                      </a:pPr>
                      <a:r>
                        <a:rPr lang="en-US" sz="1400">
                          <a:effectLst/>
                        </a:rPr>
                        <a:t>160,809</a:t>
                      </a:r>
                      <a:endParaRPr lang="en-US" sz="2400">
                        <a:effectLst/>
                        <a:latin typeface="Calibri" panose="020F0502020204030204" pitchFamily="34" charset="0"/>
                        <a:ea typeface="Calibri" panose="020F0502020204030204" pitchFamily="34" charset="0"/>
                      </a:endParaRPr>
                    </a:p>
                  </a:txBody>
                  <a:tcPr marL="38100" marR="38100" marT="38100" marB="38100"/>
                </a:tc>
                <a:tc>
                  <a:txBody>
                    <a:bodyPr/>
                    <a:lstStyle/>
                    <a:p>
                      <a:pPr marL="0" marR="0" algn="r">
                        <a:spcBef>
                          <a:spcPts val="0"/>
                        </a:spcBef>
                        <a:spcAft>
                          <a:spcPts val="0"/>
                        </a:spcAft>
                      </a:pPr>
                      <a:r>
                        <a:rPr lang="en-US" sz="1400">
                          <a:effectLst/>
                        </a:rPr>
                        <a:t>12.0</a:t>
                      </a:r>
                      <a:endParaRPr lang="en-US" sz="2400">
                        <a:effectLst/>
                        <a:latin typeface="Calibri" panose="020F0502020204030204" pitchFamily="34" charset="0"/>
                        <a:ea typeface="Calibri" panose="020F0502020204030204" pitchFamily="34" charset="0"/>
                      </a:endParaRPr>
                    </a:p>
                  </a:txBody>
                  <a:tcPr marL="38100" marR="38100" marT="38100" marB="38100"/>
                </a:tc>
                <a:extLst>
                  <a:ext uri="{0D108BD9-81ED-4DB2-BD59-A6C34878D82A}">
                    <a16:rowId xmlns:a16="http://schemas.microsoft.com/office/drawing/2014/main" val="10003"/>
                  </a:ext>
                </a:extLst>
              </a:tr>
              <a:tr h="245722">
                <a:tc>
                  <a:txBody>
                    <a:bodyPr/>
                    <a:lstStyle/>
                    <a:p>
                      <a:pPr marL="0" marR="0">
                        <a:spcBef>
                          <a:spcPts val="0"/>
                        </a:spcBef>
                        <a:spcAft>
                          <a:spcPts val="0"/>
                        </a:spcAft>
                      </a:pPr>
                      <a:r>
                        <a:rPr lang="en-US" sz="800">
                          <a:effectLst/>
                        </a:rPr>
                        <a:t>3</a:t>
                      </a:r>
                      <a:endParaRPr lang="en-US" sz="1100">
                        <a:effectLst/>
                        <a:latin typeface="Calibri" panose="020F0502020204030204" pitchFamily="34" charset="0"/>
                        <a:ea typeface="Calibri" panose="020F0502020204030204" pitchFamily="34" charset="0"/>
                      </a:endParaRPr>
                    </a:p>
                  </a:txBody>
                  <a:tcPr marL="38100" marR="38100" marT="38100" marB="38100"/>
                </a:tc>
                <a:tc>
                  <a:txBody>
                    <a:bodyPr/>
                    <a:lstStyle/>
                    <a:p>
                      <a:pPr marL="0" marR="0">
                        <a:spcBef>
                          <a:spcPts val="0"/>
                        </a:spcBef>
                        <a:spcAft>
                          <a:spcPts val="0"/>
                        </a:spcAft>
                      </a:pPr>
                      <a:r>
                        <a:rPr lang="en-US" sz="1400" dirty="0">
                          <a:effectLst/>
                        </a:rPr>
                        <a:t>Chubb Ltd. </a:t>
                      </a:r>
                      <a:endParaRPr lang="en-US" sz="2400" dirty="0">
                        <a:effectLst/>
                        <a:latin typeface="Calibri" panose="020F0502020204030204" pitchFamily="34" charset="0"/>
                        <a:ea typeface="Calibri" panose="020F0502020204030204" pitchFamily="34" charset="0"/>
                      </a:endParaRPr>
                    </a:p>
                  </a:txBody>
                  <a:tcPr marL="38100" marR="38100" marT="38100" marB="38100"/>
                </a:tc>
                <a:tc>
                  <a:txBody>
                    <a:bodyPr/>
                    <a:lstStyle/>
                    <a:p>
                      <a:pPr marL="0" marR="0" algn="r">
                        <a:spcBef>
                          <a:spcPts val="0"/>
                        </a:spcBef>
                        <a:spcAft>
                          <a:spcPts val="0"/>
                        </a:spcAft>
                      </a:pPr>
                      <a:r>
                        <a:rPr lang="en-US" sz="1400">
                          <a:effectLst/>
                        </a:rPr>
                        <a:t>133,599</a:t>
                      </a:r>
                      <a:endParaRPr lang="en-US" sz="2400">
                        <a:effectLst/>
                        <a:latin typeface="Calibri" panose="020F0502020204030204" pitchFamily="34" charset="0"/>
                        <a:ea typeface="Calibri" panose="020F0502020204030204" pitchFamily="34" charset="0"/>
                      </a:endParaRPr>
                    </a:p>
                  </a:txBody>
                  <a:tcPr marL="38100" marR="38100" marT="38100" marB="38100"/>
                </a:tc>
                <a:tc>
                  <a:txBody>
                    <a:bodyPr/>
                    <a:lstStyle/>
                    <a:p>
                      <a:pPr marL="0" marR="0" algn="r">
                        <a:spcBef>
                          <a:spcPts val="0"/>
                        </a:spcBef>
                        <a:spcAft>
                          <a:spcPts val="0"/>
                        </a:spcAft>
                      </a:pPr>
                      <a:r>
                        <a:rPr lang="en-US" sz="1400">
                          <a:effectLst/>
                        </a:rPr>
                        <a:t>10.0</a:t>
                      </a:r>
                      <a:endParaRPr lang="en-US" sz="2400">
                        <a:effectLst/>
                        <a:latin typeface="Calibri" panose="020F0502020204030204" pitchFamily="34" charset="0"/>
                        <a:ea typeface="Calibri" panose="020F0502020204030204" pitchFamily="34" charset="0"/>
                      </a:endParaRPr>
                    </a:p>
                  </a:txBody>
                  <a:tcPr marL="38100" marR="38100" marT="38100" marB="38100"/>
                </a:tc>
                <a:extLst>
                  <a:ext uri="{0D108BD9-81ED-4DB2-BD59-A6C34878D82A}">
                    <a16:rowId xmlns:a16="http://schemas.microsoft.com/office/drawing/2014/main" val="10004"/>
                  </a:ext>
                </a:extLst>
              </a:tr>
              <a:tr h="245722">
                <a:tc>
                  <a:txBody>
                    <a:bodyPr/>
                    <a:lstStyle/>
                    <a:p>
                      <a:pPr marL="0" marR="0">
                        <a:spcBef>
                          <a:spcPts val="0"/>
                        </a:spcBef>
                        <a:spcAft>
                          <a:spcPts val="0"/>
                        </a:spcAft>
                      </a:pPr>
                      <a:r>
                        <a:rPr lang="en-US" sz="800">
                          <a:effectLst/>
                        </a:rPr>
                        <a:t>4</a:t>
                      </a:r>
                      <a:endParaRPr lang="en-US" sz="1100">
                        <a:effectLst/>
                        <a:latin typeface="Calibri" panose="020F0502020204030204" pitchFamily="34" charset="0"/>
                        <a:ea typeface="Calibri" panose="020F0502020204030204" pitchFamily="34" charset="0"/>
                      </a:endParaRPr>
                    </a:p>
                  </a:txBody>
                  <a:tcPr marL="38100" marR="38100" marT="38100" marB="38100"/>
                </a:tc>
                <a:tc>
                  <a:txBody>
                    <a:bodyPr/>
                    <a:lstStyle/>
                    <a:p>
                      <a:pPr marL="0" marR="0">
                        <a:spcBef>
                          <a:spcPts val="0"/>
                        </a:spcBef>
                        <a:spcAft>
                          <a:spcPts val="0"/>
                        </a:spcAft>
                      </a:pPr>
                      <a:r>
                        <a:rPr lang="en-US" sz="1400" dirty="0">
                          <a:effectLst/>
                        </a:rPr>
                        <a:t>Travelers Companies Inc. </a:t>
                      </a:r>
                      <a:endParaRPr lang="en-US" sz="2400" dirty="0">
                        <a:effectLst/>
                        <a:latin typeface="Calibri" panose="020F0502020204030204" pitchFamily="34" charset="0"/>
                        <a:ea typeface="Calibri" panose="020F0502020204030204" pitchFamily="34" charset="0"/>
                      </a:endParaRPr>
                    </a:p>
                  </a:txBody>
                  <a:tcPr marL="38100" marR="38100" marT="38100" marB="38100"/>
                </a:tc>
                <a:tc>
                  <a:txBody>
                    <a:bodyPr/>
                    <a:lstStyle/>
                    <a:p>
                      <a:pPr marL="0" marR="0" algn="r">
                        <a:spcBef>
                          <a:spcPts val="0"/>
                        </a:spcBef>
                        <a:spcAft>
                          <a:spcPts val="0"/>
                        </a:spcAft>
                      </a:pPr>
                      <a:r>
                        <a:rPr lang="en-US" sz="1400">
                          <a:effectLst/>
                        </a:rPr>
                        <a:t>92,189</a:t>
                      </a:r>
                      <a:endParaRPr lang="en-US" sz="2400">
                        <a:effectLst/>
                        <a:latin typeface="Calibri" panose="020F0502020204030204" pitchFamily="34" charset="0"/>
                        <a:ea typeface="Calibri" panose="020F0502020204030204" pitchFamily="34" charset="0"/>
                      </a:endParaRPr>
                    </a:p>
                  </a:txBody>
                  <a:tcPr marL="38100" marR="38100" marT="38100" marB="38100"/>
                </a:tc>
                <a:tc>
                  <a:txBody>
                    <a:bodyPr/>
                    <a:lstStyle/>
                    <a:p>
                      <a:pPr marL="0" marR="0" algn="r">
                        <a:spcBef>
                          <a:spcPts val="0"/>
                        </a:spcBef>
                        <a:spcAft>
                          <a:spcPts val="0"/>
                        </a:spcAft>
                      </a:pPr>
                      <a:r>
                        <a:rPr lang="en-US" sz="1400">
                          <a:effectLst/>
                        </a:rPr>
                        <a:t>6.9</a:t>
                      </a:r>
                      <a:endParaRPr lang="en-US" sz="2400">
                        <a:effectLst/>
                        <a:latin typeface="Calibri" panose="020F0502020204030204" pitchFamily="34" charset="0"/>
                        <a:ea typeface="Calibri" panose="020F0502020204030204" pitchFamily="34" charset="0"/>
                      </a:endParaRPr>
                    </a:p>
                  </a:txBody>
                  <a:tcPr marL="38100" marR="38100" marT="38100" marB="38100"/>
                </a:tc>
                <a:extLst>
                  <a:ext uri="{0D108BD9-81ED-4DB2-BD59-A6C34878D82A}">
                    <a16:rowId xmlns:a16="http://schemas.microsoft.com/office/drawing/2014/main" val="10005"/>
                  </a:ext>
                </a:extLst>
              </a:tr>
              <a:tr h="245722">
                <a:tc>
                  <a:txBody>
                    <a:bodyPr/>
                    <a:lstStyle/>
                    <a:p>
                      <a:pPr marL="0" marR="0">
                        <a:spcBef>
                          <a:spcPts val="0"/>
                        </a:spcBef>
                        <a:spcAft>
                          <a:spcPts val="0"/>
                        </a:spcAft>
                      </a:pPr>
                      <a:r>
                        <a:rPr lang="en-US" sz="800">
                          <a:effectLst/>
                        </a:rPr>
                        <a:t>5</a:t>
                      </a:r>
                      <a:endParaRPr lang="en-US" sz="1100">
                        <a:effectLst/>
                        <a:latin typeface="Calibri" panose="020F0502020204030204" pitchFamily="34" charset="0"/>
                        <a:ea typeface="Calibri" panose="020F0502020204030204" pitchFamily="34" charset="0"/>
                      </a:endParaRPr>
                    </a:p>
                  </a:txBody>
                  <a:tcPr marL="38100" marR="38100" marT="38100" marB="38100"/>
                </a:tc>
                <a:tc>
                  <a:txBody>
                    <a:bodyPr/>
                    <a:lstStyle/>
                    <a:p>
                      <a:pPr marL="0" marR="0">
                        <a:spcBef>
                          <a:spcPts val="0"/>
                        </a:spcBef>
                        <a:spcAft>
                          <a:spcPts val="0"/>
                        </a:spcAft>
                      </a:pPr>
                      <a:r>
                        <a:rPr lang="en-US" sz="1400" dirty="0">
                          <a:effectLst/>
                        </a:rPr>
                        <a:t>Beazley Insurance Co.</a:t>
                      </a:r>
                      <a:endParaRPr lang="en-US" sz="2400" dirty="0">
                        <a:effectLst/>
                        <a:latin typeface="Calibri" panose="020F0502020204030204" pitchFamily="34" charset="0"/>
                        <a:ea typeface="Calibri" panose="020F0502020204030204" pitchFamily="34" charset="0"/>
                      </a:endParaRPr>
                    </a:p>
                  </a:txBody>
                  <a:tcPr marL="38100" marR="38100" marT="38100" marB="38100"/>
                </a:tc>
                <a:tc>
                  <a:txBody>
                    <a:bodyPr/>
                    <a:lstStyle/>
                    <a:p>
                      <a:pPr marL="0" marR="0" algn="r">
                        <a:spcBef>
                          <a:spcPts val="0"/>
                        </a:spcBef>
                        <a:spcAft>
                          <a:spcPts val="0"/>
                        </a:spcAft>
                      </a:pPr>
                      <a:r>
                        <a:rPr lang="en-US" sz="1400" dirty="0">
                          <a:effectLst/>
                        </a:rPr>
                        <a:t>83,908</a:t>
                      </a:r>
                      <a:endParaRPr lang="en-US" sz="2400" dirty="0">
                        <a:effectLst/>
                        <a:latin typeface="Calibri" panose="020F0502020204030204" pitchFamily="34" charset="0"/>
                        <a:ea typeface="Calibri" panose="020F0502020204030204" pitchFamily="34" charset="0"/>
                      </a:endParaRPr>
                    </a:p>
                  </a:txBody>
                  <a:tcPr marL="38100" marR="38100" marT="38100" marB="38100"/>
                </a:tc>
                <a:tc>
                  <a:txBody>
                    <a:bodyPr/>
                    <a:lstStyle/>
                    <a:p>
                      <a:pPr marL="0" marR="0" algn="r">
                        <a:spcBef>
                          <a:spcPts val="0"/>
                        </a:spcBef>
                        <a:spcAft>
                          <a:spcPts val="0"/>
                        </a:spcAft>
                      </a:pPr>
                      <a:r>
                        <a:rPr lang="en-US" sz="1400">
                          <a:effectLst/>
                        </a:rPr>
                        <a:t>6.3</a:t>
                      </a:r>
                      <a:endParaRPr lang="en-US" sz="2400">
                        <a:effectLst/>
                        <a:latin typeface="Calibri" panose="020F0502020204030204" pitchFamily="34" charset="0"/>
                        <a:ea typeface="Calibri" panose="020F0502020204030204" pitchFamily="34" charset="0"/>
                      </a:endParaRPr>
                    </a:p>
                  </a:txBody>
                  <a:tcPr marL="38100" marR="38100" marT="38100" marB="38100"/>
                </a:tc>
                <a:extLst>
                  <a:ext uri="{0D108BD9-81ED-4DB2-BD59-A6C34878D82A}">
                    <a16:rowId xmlns:a16="http://schemas.microsoft.com/office/drawing/2014/main" val="10006"/>
                  </a:ext>
                </a:extLst>
              </a:tr>
              <a:tr h="245722">
                <a:tc>
                  <a:txBody>
                    <a:bodyPr/>
                    <a:lstStyle/>
                    <a:p>
                      <a:pPr marL="0" marR="0">
                        <a:spcBef>
                          <a:spcPts val="0"/>
                        </a:spcBef>
                        <a:spcAft>
                          <a:spcPts val="0"/>
                        </a:spcAft>
                      </a:pPr>
                      <a:r>
                        <a:rPr lang="en-US" sz="800">
                          <a:effectLst/>
                        </a:rPr>
                        <a:t>6</a:t>
                      </a:r>
                      <a:endParaRPr lang="en-US" sz="1100">
                        <a:effectLst/>
                        <a:latin typeface="Calibri" panose="020F0502020204030204" pitchFamily="34" charset="0"/>
                        <a:ea typeface="Calibri" panose="020F0502020204030204" pitchFamily="34" charset="0"/>
                      </a:endParaRPr>
                    </a:p>
                  </a:txBody>
                  <a:tcPr marL="38100" marR="38100" marT="38100" marB="38100"/>
                </a:tc>
                <a:tc>
                  <a:txBody>
                    <a:bodyPr/>
                    <a:lstStyle/>
                    <a:p>
                      <a:pPr marL="0" marR="0">
                        <a:spcBef>
                          <a:spcPts val="0"/>
                        </a:spcBef>
                        <a:spcAft>
                          <a:spcPts val="0"/>
                        </a:spcAft>
                      </a:pPr>
                      <a:r>
                        <a:rPr lang="en-US" sz="1400">
                          <a:effectLst/>
                        </a:rPr>
                        <a:t>CNA Financial Corp. </a:t>
                      </a:r>
                      <a:endParaRPr lang="en-US" sz="2400">
                        <a:effectLst/>
                        <a:latin typeface="Calibri" panose="020F0502020204030204" pitchFamily="34" charset="0"/>
                        <a:ea typeface="Calibri" panose="020F0502020204030204" pitchFamily="34" charset="0"/>
                      </a:endParaRPr>
                    </a:p>
                  </a:txBody>
                  <a:tcPr marL="38100" marR="38100" marT="38100" marB="38100"/>
                </a:tc>
                <a:tc>
                  <a:txBody>
                    <a:bodyPr/>
                    <a:lstStyle/>
                    <a:p>
                      <a:pPr marL="0" marR="0" algn="r">
                        <a:spcBef>
                          <a:spcPts val="0"/>
                        </a:spcBef>
                        <a:spcAft>
                          <a:spcPts val="0"/>
                        </a:spcAft>
                      </a:pPr>
                      <a:r>
                        <a:rPr lang="en-US" sz="1400" dirty="0">
                          <a:effectLst/>
                        </a:rPr>
                        <a:t>68,476</a:t>
                      </a:r>
                      <a:endParaRPr lang="en-US" sz="2400" dirty="0">
                        <a:effectLst/>
                        <a:latin typeface="Calibri" panose="020F0502020204030204" pitchFamily="34" charset="0"/>
                        <a:ea typeface="Calibri" panose="020F0502020204030204" pitchFamily="34" charset="0"/>
                      </a:endParaRPr>
                    </a:p>
                  </a:txBody>
                  <a:tcPr marL="38100" marR="38100" marT="38100" marB="38100"/>
                </a:tc>
                <a:tc>
                  <a:txBody>
                    <a:bodyPr/>
                    <a:lstStyle/>
                    <a:p>
                      <a:pPr marL="0" marR="0" algn="r">
                        <a:spcBef>
                          <a:spcPts val="0"/>
                        </a:spcBef>
                        <a:spcAft>
                          <a:spcPts val="0"/>
                        </a:spcAft>
                      </a:pPr>
                      <a:r>
                        <a:rPr lang="en-US" sz="1400">
                          <a:effectLst/>
                        </a:rPr>
                        <a:t>5.1</a:t>
                      </a:r>
                      <a:endParaRPr lang="en-US" sz="2400">
                        <a:effectLst/>
                        <a:latin typeface="Calibri" panose="020F0502020204030204" pitchFamily="34" charset="0"/>
                        <a:ea typeface="Calibri" panose="020F0502020204030204" pitchFamily="34" charset="0"/>
                      </a:endParaRPr>
                    </a:p>
                  </a:txBody>
                  <a:tcPr marL="38100" marR="38100" marT="38100" marB="38100"/>
                </a:tc>
                <a:extLst>
                  <a:ext uri="{0D108BD9-81ED-4DB2-BD59-A6C34878D82A}">
                    <a16:rowId xmlns:a16="http://schemas.microsoft.com/office/drawing/2014/main" val="10007"/>
                  </a:ext>
                </a:extLst>
              </a:tr>
              <a:tr h="245722">
                <a:tc>
                  <a:txBody>
                    <a:bodyPr/>
                    <a:lstStyle/>
                    <a:p>
                      <a:pPr marL="0" marR="0">
                        <a:spcBef>
                          <a:spcPts val="0"/>
                        </a:spcBef>
                        <a:spcAft>
                          <a:spcPts val="0"/>
                        </a:spcAft>
                      </a:pPr>
                      <a:r>
                        <a:rPr lang="en-US" sz="800">
                          <a:effectLst/>
                        </a:rPr>
                        <a:t>7</a:t>
                      </a:r>
                      <a:endParaRPr lang="en-US" sz="1100">
                        <a:effectLst/>
                        <a:latin typeface="Calibri" panose="020F0502020204030204" pitchFamily="34" charset="0"/>
                        <a:ea typeface="Calibri" panose="020F0502020204030204" pitchFamily="34" charset="0"/>
                      </a:endParaRPr>
                    </a:p>
                  </a:txBody>
                  <a:tcPr marL="38100" marR="38100" marT="38100" marB="38100"/>
                </a:tc>
                <a:tc>
                  <a:txBody>
                    <a:bodyPr/>
                    <a:lstStyle/>
                    <a:p>
                      <a:pPr marL="0" marR="0">
                        <a:spcBef>
                          <a:spcPts val="0"/>
                        </a:spcBef>
                        <a:spcAft>
                          <a:spcPts val="0"/>
                        </a:spcAft>
                      </a:pPr>
                      <a:r>
                        <a:rPr lang="en-US" sz="1400">
                          <a:effectLst/>
                        </a:rPr>
                        <a:t>BCS Insurance Co.</a:t>
                      </a:r>
                      <a:endParaRPr lang="en-US" sz="2400">
                        <a:effectLst/>
                        <a:latin typeface="Calibri" panose="020F0502020204030204" pitchFamily="34" charset="0"/>
                        <a:ea typeface="Calibri" panose="020F0502020204030204" pitchFamily="34" charset="0"/>
                      </a:endParaRPr>
                    </a:p>
                  </a:txBody>
                  <a:tcPr marL="38100" marR="38100" marT="38100" marB="38100"/>
                </a:tc>
                <a:tc>
                  <a:txBody>
                    <a:bodyPr/>
                    <a:lstStyle/>
                    <a:p>
                      <a:pPr marL="0" marR="0" algn="r">
                        <a:spcBef>
                          <a:spcPts val="0"/>
                        </a:spcBef>
                        <a:spcAft>
                          <a:spcPts val="0"/>
                        </a:spcAft>
                      </a:pPr>
                      <a:r>
                        <a:rPr lang="en-US" sz="1400" dirty="0">
                          <a:effectLst/>
                        </a:rPr>
                        <a:t>55,411</a:t>
                      </a:r>
                      <a:endParaRPr lang="en-US" sz="2400" dirty="0">
                        <a:effectLst/>
                        <a:latin typeface="Calibri" panose="020F0502020204030204" pitchFamily="34" charset="0"/>
                        <a:ea typeface="Calibri" panose="020F0502020204030204" pitchFamily="34" charset="0"/>
                      </a:endParaRPr>
                    </a:p>
                  </a:txBody>
                  <a:tcPr marL="38100" marR="38100" marT="38100" marB="38100"/>
                </a:tc>
                <a:tc>
                  <a:txBody>
                    <a:bodyPr/>
                    <a:lstStyle/>
                    <a:p>
                      <a:pPr marL="0" marR="0" algn="r">
                        <a:spcBef>
                          <a:spcPts val="0"/>
                        </a:spcBef>
                        <a:spcAft>
                          <a:spcPts val="0"/>
                        </a:spcAft>
                      </a:pPr>
                      <a:r>
                        <a:rPr lang="en-US" sz="1400">
                          <a:effectLst/>
                        </a:rPr>
                        <a:t>4.1</a:t>
                      </a:r>
                      <a:endParaRPr lang="en-US" sz="2400">
                        <a:effectLst/>
                        <a:latin typeface="Calibri" panose="020F0502020204030204" pitchFamily="34" charset="0"/>
                        <a:ea typeface="Calibri" panose="020F0502020204030204" pitchFamily="34" charset="0"/>
                      </a:endParaRPr>
                    </a:p>
                  </a:txBody>
                  <a:tcPr marL="38100" marR="38100" marT="38100" marB="38100"/>
                </a:tc>
                <a:extLst>
                  <a:ext uri="{0D108BD9-81ED-4DB2-BD59-A6C34878D82A}">
                    <a16:rowId xmlns:a16="http://schemas.microsoft.com/office/drawing/2014/main" val="10008"/>
                  </a:ext>
                </a:extLst>
              </a:tr>
              <a:tr h="245722">
                <a:tc>
                  <a:txBody>
                    <a:bodyPr/>
                    <a:lstStyle/>
                    <a:p>
                      <a:pPr marL="0" marR="0">
                        <a:spcBef>
                          <a:spcPts val="0"/>
                        </a:spcBef>
                        <a:spcAft>
                          <a:spcPts val="0"/>
                        </a:spcAft>
                      </a:pPr>
                      <a:r>
                        <a:rPr lang="en-US" sz="800">
                          <a:effectLst/>
                        </a:rPr>
                        <a:t>8</a:t>
                      </a:r>
                      <a:endParaRPr lang="en-US" sz="1100">
                        <a:effectLst/>
                        <a:latin typeface="Calibri" panose="020F0502020204030204" pitchFamily="34" charset="0"/>
                        <a:ea typeface="Calibri" panose="020F0502020204030204" pitchFamily="34" charset="0"/>
                      </a:endParaRPr>
                    </a:p>
                  </a:txBody>
                  <a:tcPr marL="38100" marR="38100" marT="38100" marB="38100"/>
                </a:tc>
                <a:tc>
                  <a:txBody>
                    <a:bodyPr/>
                    <a:lstStyle/>
                    <a:p>
                      <a:pPr marL="0" marR="0">
                        <a:spcBef>
                          <a:spcPts val="0"/>
                        </a:spcBef>
                        <a:spcAft>
                          <a:spcPts val="0"/>
                        </a:spcAft>
                      </a:pPr>
                      <a:r>
                        <a:rPr lang="en-US" sz="1400" dirty="0">
                          <a:effectLst/>
                        </a:rPr>
                        <a:t>AXIS Capital Holdings Ltd.</a:t>
                      </a:r>
                      <a:endParaRPr lang="en-US" sz="2400" dirty="0">
                        <a:effectLst/>
                        <a:latin typeface="Calibri" panose="020F0502020204030204" pitchFamily="34" charset="0"/>
                        <a:ea typeface="Calibri" panose="020F0502020204030204" pitchFamily="34" charset="0"/>
                      </a:endParaRPr>
                    </a:p>
                  </a:txBody>
                  <a:tcPr marL="38100" marR="38100" marT="38100" marB="38100"/>
                </a:tc>
                <a:tc>
                  <a:txBody>
                    <a:bodyPr/>
                    <a:lstStyle/>
                    <a:p>
                      <a:pPr marL="0" marR="0" algn="r">
                        <a:spcBef>
                          <a:spcPts val="0"/>
                        </a:spcBef>
                        <a:spcAft>
                          <a:spcPts val="0"/>
                        </a:spcAft>
                      </a:pPr>
                      <a:r>
                        <a:rPr lang="en-US" sz="1400" dirty="0">
                          <a:effectLst/>
                        </a:rPr>
                        <a:t>50,273</a:t>
                      </a:r>
                      <a:endParaRPr lang="en-US" sz="2400" dirty="0">
                        <a:effectLst/>
                        <a:latin typeface="Calibri" panose="020F0502020204030204" pitchFamily="34" charset="0"/>
                        <a:ea typeface="Calibri" panose="020F0502020204030204" pitchFamily="34" charset="0"/>
                      </a:endParaRPr>
                    </a:p>
                  </a:txBody>
                  <a:tcPr marL="38100" marR="38100" marT="38100" marB="38100"/>
                </a:tc>
                <a:tc>
                  <a:txBody>
                    <a:bodyPr/>
                    <a:lstStyle/>
                    <a:p>
                      <a:pPr marL="0" marR="0" algn="r">
                        <a:spcBef>
                          <a:spcPts val="0"/>
                        </a:spcBef>
                        <a:spcAft>
                          <a:spcPts val="0"/>
                        </a:spcAft>
                      </a:pPr>
                      <a:r>
                        <a:rPr lang="en-US" sz="1400">
                          <a:effectLst/>
                        </a:rPr>
                        <a:t>3.7</a:t>
                      </a:r>
                      <a:endParaRPr lang="en-US" sz="2400">
                        <a:effectLst/>
                        <a:latin typeface="Calibri" panose="020F0502020204030204" pitchFamily="34" charset="0"/>
                        <a:ea typeface="Calibri" panose="020F0502020204030204" pitchFamily="34" charset="0"/>
                      </a:endParaRPr>
                    </a:p>
                  </a:txBody>
                  <a:tcPr marL="38100" marR="38100" marT="38100" marB="38100"/>
                </a:tc>
                <a:extLst>
                  <a:ext uri="{0D108BD9-81ED-4DB2-BD59-A6C34878D82A}">
                    <a16:rowId xmlns:a16="http://schemas.microsoft.com/office/drawing/2014/main" val="10009"/>
                  </a:ext>
                </a:extLst>
              </a:tr>
              <a:tr h="245722">
                <a:tc>
                  <a:txBody>
                    <a:bodyPr/>
                    <a:lstStyle/>
                    <a:p>
                      <a:pPr marL="0" marR="0">
                        <a:spcBef>
                          <a:spcPts val="0"/>
                        </a:spcBef>
                        <a:spcAft>
                          <a:spcPts val="0"/>
                        </a:spcAft>
                      </a:pPr>
                      <a:r>
                        <a:rPr lang="en-US" sz="800">
                          <a:effectLst/>
                        </a:rPr>
                        <a:t>9</a:t>
                      </a:r>
                      <a:endParaRPr lang="en-US" sz="1100">
                        <a:effectLst/>
                        <a:latin typeface="Calibri" panose="020F0502020204030204" pitchFamily="34" charset="0"/>
                        <a:ea typeface="Calibri" panose="020F0502020204030204" pitchFamily="34" charset="0"/>
                      </a:endParaRPr>
                    </a:p>
                  </a:txBody>
                  <a:tcPr marL="38100" marR="38100" marT="38100" marB="38100"/>
                </a:tc>
                <a:tc>
                  <a:txBody>
                    <a:bodyPr/>
                    <a:lstStyle/>
                    <a:p>
                      <a:pPr marL="0" marR="0">
                        <a:spcBef>
                          <a:spcPts val="0"/>
                        </a:spcBef>
                        <a:spcAft>
                          <a:spcPts val="0"/>
                        </a:spcAft>
                      </a:pPr>
                      <a:r>
                        <a:rPr lang="en-US" sz="1400">
                          <a:effectLst/>
                        </a:rPr>
                        <a:t>Liberty Mutual</a:t>
                      </a:r>
                      <a:endParaRPr lang="en-US" sz="2400">
                        <a:effectLst/>
                        <a:latin typeface="Calibri" panose="020F0502020204030204" pitchFamily="34" charset="0"/>
                        <a:ea typeface="Calibri" panose="020F0502020204030204" pitchFamily="34" charset="0"/>
                      </a:endParaRPr>
                    </a:p>
                  </a:txBody>
                  <a:tcPr marL="38100" marR="38100" marT="38100" marB="38100"/>
                </a:tc>
                <a:tc>
                  <a:txBody>
                    <a:bodyPr/>
                    <a:lstStyle/>
                    <a:p>
                      <a:pPr marL="0" marR="0" algn="r">
                        <a:spcBef>
                          <a:spcPts val="0"/>
                        </a:spcBef>
                        <a:spcAft>
                          <a:spcPts val="0"/>
                        </a:spcAft>
                      </a:pPr>
                      <a:r>
                        <a:rPr lang="en-US" sz="1400" dirty="0">
                          <a:effectLst/>
                        </a:rPr>
                        <a:t>34,343</a:t>
                      </a:r>
                      <a:endParaRPr lang="en-US" sz="2400" dirty="0">
                        <a:effectLst/>
                        <a:latin typeface="Calibri" panose="020F0502020204030204" pitchFamily="34" charset="0"/>
                        <a:ea typeface="Calibri" panose="020F0502020204030204" pitchFamily="34" charset="0"/>
                      </a:endParaRPr>
                    </a:p>
                  </a:txBody>
                  <a:tcPr marL="38100" marR="38100" marT="38100" marB="38100"/>
                </a:tc>
                <a:tc>
                  <a:txBody>
                    <a:bodyPr/>
                    <a:lstStyle/>
                    <a:p>
                      <a:pPr marL="0" marR="0" algn="r">
                        <a:spcBef>
                          <a:spcPts val="0"/>
                        </a:spcBef>
                        <a:spcAft>
                          <a:spcPts val="0"/>
                        </a:spcAft>
                      </a:pPr>
                      <a:r>
                        <a:rPr lang="en-US" sz="1400">
                          <a:effectLst/>
                        </a:rPr>
                        <a:t>2.6</a:t>
                      </a:r>
                      <a:endParaRPr lang="en-US" sz="2400">
                        <a:effectLst/>
                        <a:latin typeface="Calibri" panose="020F0502020204030204" pitchFamily="34" charset="0"/>
                        <a:ea typeface="Calibri" panose="020F0502020204030204" pitchFamily="34" charset="0"/>
                      </a:endParaRPr>
                    </a:p>
                  </a:txBody>
                  <a:tcPr marL="38100" marR="38100" marT="38100" marB="38100"/>
                </a:tc>
                <a:extLst>
                  <a:ext uri="{0D108BD9-81ED-4DB2-BD59-A6C34878D82A}">
                    <a16:rowId xmlns:a16="http://schemas.microsoft.com/office/drawing/2014/main" val="10010"/>
                  </a:ext>
                </a:extLst>
              </a:tr>
              <a:tr h="245722">
                <a:tc>
                  <a:txBody>
                    <a:bodyPr/>
                    <a:lstStyle/>
                    <a:p>
                      <a:pPr marL="0" marR="0">
                        <a:spcBef>
                          <a:spcPts val="0"/>
                        </a:spcBef>
                        <a:spcAft>
                          <a:spcPts val="0"/>
                        </a:spcAft>
                      </a:pPr>
                      <a:r>
                        <a:rPr lang="en-US" sz="800">
                          <a:effectLst/>
                        </a:rPr>
                        <a:t>10</a:t>
                      </a:r>
                      <a:endParaRPr lang="en-US" sz="1100">
                        <a:effectLst/>
                        <a:latin typeface="Calibri" panose="020F0502020204030204" pitchFamily="34" charset="0"/>
                        <a:ea typeface="Calibri" panose="020F0502020204030204" pitchFamily="34" charset="0"/>
                      </a:endParaRPr>
                    </a:p>
                  </a:txBody>
                  <a:tcPr marL="38100" marR="38100" marT="38100" marB="38100"/>
                </a:tc>
                <a:tc>
                  <a:txBody>
                    <a:bodyPr/>
                    <a:lstStyle/>
                    <a:p>
                      <a:pPr marL="0" marR="0">
                        <a:spcBef>
                          <a:spcPts val="0"/>
                        </a:spcBef>
                        <a:spcAft>
                          <a:spcPts val="0"/>
                        </a:spcAft>
                      </a:pPr>
                      <a:r>
                        <a:rPr lang="en-US" sz="1400">
                          <a:effectLst/>
                        </a:rPr>
                        <a:t>Allied World Assurance Co. </a:t>
                      </a:r>
                      <a:endParaRPr lang="en-US" sz="2400">
                        <a:effectLst/>
                        <a:latin typeface="Calibri" panose="020F0502020204030204" pitchFamily="34" charset="0"/>
                        <a:ea typeface="Calibri" panose="020F0502020204030204" pitchFamily="34" charset="0"/>
                      </a:endParaRPr>
                    </a:p>
                  </a:txBody>
                  <a:tcPr marL="38100" marR="38100" marT="38100" marB="38100"/>
                </a:tc>
                <a:tc>
                  <a:txBody>
                    <a:bodyPr/>
                    <a:lstStyle/>
                    <a:p>
                      <a:pPr marL="0" marR="0" algn="r">
                        <a:spcBef>
                          <a:spcPts val="0"/>
                        </a:spcBef>
                        <a:spcAft>
                          <a:spcPts val="0"/>
                        </a:spcAft>
                      </a:pPr>
                      <a:r>
                        <a:rPr lang="en-US" sz="1400" dirty="0">
                          <a:effectLst/>
                        </a:rPr>
                        <a:t>32,533</a:t>
                      </a:r>
                      <a:endParaRPr lang="en-US" sz="2400" dirty="0">
                        <a:effectLst/>
                        <a:latin typeface="Calibri" panose="020F0502020204030204" pitchFamily="34" charset="0"/>
                        <a:ea typeface="Calibri" panose="020F0502020204030204" pitchFamily="34" charset="0"/>
                      </a:endParaRPr>
                    </a:p>
                  </a:txBody>
                  <a:tcPr marL="38100" marR="38100" marT="38100" marB="38100"/>
                </a:tc>
                <a:tc>
                  <a:txBody>
                    <a:bodyPr/>
                    <a:lstStyle/>
                    <a:p>
                      <a:pPr marL="0" marR="0" algn="r">
                        <a:spcBef>
                          <a:spcPts val="0"/>
                        </a:spcBef>
                        <a:spcAft>
                          <a:spcPts val="0"/>
                        </a:spcAft>
                      </a:pPr>
                      <a:r>
                        <a:rPr lang="en-US" sz="1400" dirty="0">
                          <a:effectLst/>
                        </a:rPr>
                        <a:t>2.4</a:t>
                      </a:r>
                      <a:endParaRPr lang="en-US" sz="2400" dirty="0">
                        <a:effectLst/>
                        <a:latin typeface="Calibri" panose="020F0502020204030204" pitchFamily="34" charset="0"/>
                        <a:ea typeface="Calibri" panose="020F0502020204030204" pitchFamily="34" charset="0"/>
                      </a:endParaRPr>
                    </a:p>
                  </a:txBody>
                  <a:tcPr marL="38100" marR="38100" marT="38100" marB="38100"/>
                </a:tc>
                <a:extLst>
                  <a:ext uri="{0D108BD9-81ED-4DB2-BD59-A6C34878D82A}">
                    <a16:rowId xmlns:a16="http://schemas.microsoft.com/office/drawing/2014/main" val="10011"/>
                  </a:ext>
                </a:extLst>
              </a:tr>
            </a:tbl>
          </a:graphicData>
        </a:graphic>
      </p:graphicFrame>
      <p:sp>
        <p:nvSpPr>
          <p:cNvPr id="6" name="Rectangle 1"/>
          <p:cNvSpPr>
            <a:spLocks noChangeArrowheads="1"/>
          </p:cNvSpPr>
          <p:nvPr/>
        </p:nvSpPr>
        <p:spPr bwMode="auto">
          <a:xfrm>
            <a:off x="1859280" y="1356678"/>
            <a:ext cx="7086599" cy="553998"/>
          </a:xfrm>
          <a:prstGeom prst="rect">
            <a:avLst/>
          </a:prstGeom>
          <a:solidFill>
            <a:schemeClr val="accent1"/>
          </a:solidFill>
          <a:ln>
            <a:noFill/>
          </a:ln>
          <a:effec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altLang="en-US" b="1" dirty="0">
                <a:solidFill>
                  <a:srgbClr val="505050"/>
                </a:solidFill>
                <a:latin typeface="Arial" panose="020B0604020202020204" pitchFamily="34" charset="0"/>
                <a:ea typeface="Calibri" panose="020F0502020204030204" pitchFamily="34" charset="0"/>
                <a:cs typeface="Arial" panose="020B0604020202020204" pitchFamily="34" charset="0"/>
              </a:rPr>
              <a:t>Top 10 Writers Of Cybersecurity Insurance Written in 2016</a:t>
            </a:r>
            <a:r>
              <a:rPr lang="en-US" altLang="en-US" b="1" baseline="30000" dirty="0">
                <a:solidFill>
                  <a:srgbClr val="505050"/>
                </a:solidFill>
                <a:latin typeface="Arial" panose="020B0604020202020204" pitchFamily="34" charset="0"/>
                <a:ea typeface="Calibri" panose="020F0502020204030204" pitchFamily="34" charset="0"/>
                <a:cs typeface="Arial" panose="020B0604020202020204" pitchFamily="34" charset="0"/>
              </a:rPr>
              <a:t>(1)</a:t>
            </a:r>
            <a:endParaRPr lang="en-US" altLang="en-US" sz="600" baseline="30000" dirty="0">
              <a:solidFill>
                <a:srgbClr val="000000"/>
              </a:solidFill>
              <a:latin typeface="Arial" charset="0"/>
            </a:endParaRPr>
          </a:p>
          <a:p>
            <a:pPr defTabSz="914400" eaLnBrk="0" fontAlgn="base" hangingPunct="0">
              <a:spcBef>
                <a:spcPct val="0"/>
              </a:spcBef>
              <a:spcAft>
                <a:spcPct val="0"/>
              </a:spcAft>
            </a:pPr>
            <a:r>
              <a:rPr lang="en-US" altLang="en-US" sz="1200" dirty="0">
                <a:solidFill>
                  <a:srgbClr val="505050"/>
                </a:solidFill>
                <a:latin typeface="Arial" panose="020B0604020202020204" pitchFamily="34" charset="0"/>
                <a:ea typeface="Calibri" panose="020F0502020204030204" pitchFamily="34" charset="0"/>
                <a:cs typeface="Arial" panose="020B0604020202020204" pitchFamily="34" charset="0"/>
              </a:rPr>
              <a:t>($000)</a:t>
            </a:r>
            <a:endParaRPr lang="en-US" altLang="en-US" dirty="0">
              <a:solidFill>
                <a:srgbClr val="000000"/>
              </a:solidFill>
              <a:latin typeface="Arial" panose="020B0604020202020204" pitchFamily="34" charset="0"/>
            </a:endParaRPr>
          </a:p>
        </p:txBody>
      </p:sp>
      <p:sp>
        <p:nvSpPr>
          <p:cNvPr id="8" name="TextBox 7"/>
          <p:cNvSpPr txBox="1"/>
          <p:nvPr/>
        </p:nvSpPr>
        <p:spPr>
          <a:xfrm>
            <a:off x="1859280" y="5724139"/>
            <a:ext cx="3931921" cy="276999"/>
          </a:xfrm>
          <a:prstGeom prst="rect">
            <a:avLst/>
          </a:prstGeom>
          <a:noFill/>
        </p:spPr>
        <p:txBody>
          <a:bodyPr wrap="square" rtlCol="0">
            <a:spAutoFit/>
          </a:bodyPr>
          <a:lstStyle/>
          <a:p>
            <a:pPr defTabSz="914400" fontAlgn="base">
              <a:spcBef>
                <a:spcPct val="0"/>
              </a:spcBef>
              <a:spcAft>
                <a:spcPct val="0"/>
              </a:spcAft>
            </a:pPr>
            <a:r>
              <a:rPr lang="en-US" sz="1200" dirty="0">
                <a:solidFill>
                  <a:srgbClr val="000000"/>
                </a:solidFill>
                <a:latin typeface="Arial" charset="0"/>
              </a:rPr>
              <a:t>(1) – US Based Carriers (not including Lloyds, etc.)</a:t>
            </a:r>
          </a:p>
        </p:txBody>
      </p:sp>
    </p:spTree>
    <p:extLst>
      <p:ext uri="{BB962C8B-B14F-4D97-AF65-F5344CB8AC3E}">
        <p14:creationId xmlns:p14="http://schemas.microsoft.com/office/powerpoint/2010/main" val="39774455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 vs. Bad Policies</a:t>
            </a:r>
          </a:p>
        </p:txBody>
      </p:sp>
      <p:sp>
        <p:nvSpPr>
          <p:cNvPr id="3" name="Content Placeholder 2"/>
          <p:cNvSpPr>
            <a:spLocks noGrp="1"/>
          </p:cNvSpPr>
          <p:nvPr>
            <p:ph idx="1"/>
          </p:nvPr>
        </p:nvSpPr>
        <p:spPr/>
        <p:txBody>
          <a:bodyPr/>
          <a:lstStyle/>
          <a:p>
            <a:r>
              <a:rPr lang="en-US" sz="2400" dirty="0"/>
              <a:t>Quality of policy matters</a:t>
            </a:r>
          </a:p>
          <a:p>
            <a:pPr lvl="1"/>
            <a:r>
              <a:rPr lang="en-US" sz="2000" dirty="0"/>
              <a:t>Be mindful of Policy Terms and Conditions</a:t>
            </a:r>
          </a:p>
          <a:p>
            <a:pPr lvl="1"/>
            <a:r>
              <a:rPr lang="en-US" sz="2000" dirty="0"/>
              <a:t>Low quality carrier = claim payout risk</a:t>
            </a:r>
          </a:p>
          <a:p>
            <a:pPr lvl="1"/>
            <a:r>
              <a:rPr lang="en-US" sz="2000" dirty="0"/>
              <a:t>Low priced policy = get what you pay for?</a:t>
            </a:r>
          </a:p>
          <a:p>
            <a:pPr>
              <a:lnSpc>
                <a:spcPct val="100000"/>
              </a:lnSpc>
            </a:pPr>
            <a:r>
              <a:rPr lang="en-US" sz="2400" dirty="0"/>
              <a:t>Appropriate Privacy/Cyber/Data Liability Coverage</a:t>
            </a:r>
          </a:p>
          <a:p>
            <a:pPr lvl="1">
              <a:lnSpc>
                <a:spcPct val="100000"/>
              </a:lnSpc>
            </a:pPr>
            <a:r>
              <a:rPr lang="en-US" sz="2000" dirty="0"/>
              <a:t>READ the policy; understand exclusions</a:t>
            </a:r>
          </a:p>
          <a:p>
            <a:pPr lvl="1">
              <a:lnSpc>
                <a:spcPct val="100000"/>
              </a:lnSpc>
            </a:pPr>
            <a:r>
              <a:rPr lang="en-US" sz="2000" dirty="0"/>
              <a:t>Sub-limits</a:t>
            </a:r>
          </a:p>
          <a:p>
            <a:r>
              <a:rPr lang="en-US" sz="2400" dirty="0"/>
              <a:t>Table-top Exercises work</a:t>
            </a:r>
          </a:p>
          <a:p>
            <a:pPr lvl="1"/>
            <a:r>
              <a:rPr lang="en-US" sz="2000" dirty="0"/>
              <a:t>Prepare for likely possibility that you will be impacted at some point by this risk</a:t>
            </a:r>
          </a:p>
          <a:p>
            <a:pPr marL="0" indent="0">
              <a:buNone/>
            </a:pPr>
            <a:endParaRPr lang="en-US" dirty="0"/>
          </a:p>
        </p:txBody>
      </p:sp>
      <p:sp>
        <p:nvSpPr>
          <p:cNvPr id="4" name="Slide Number Placeholder 3"/>
          <p:cNvSpPr>
            <a:spLocks noGrp="1"/>
          </p:cNvSpPr>
          <p:nvPr>
            <p:ph type="sldNum" sz="quarter" idx="10"/>
          </p:nvPr>
        </p:nvSpPr>
        <p:spPr/>
        <p:txBody>
          <a:bodyPr/>
          <a:lstStyle/>
          <a:p>
            <a:pPr defTabSz="914400" fontAlgn="base">
              <a:spcBef>
                <a:spcPct val="0"/>
              </a:spcBef>
              <a:spcAft>
                <a:spcPct val="0"/>
              </a:spcAft>
              <a:defRPr/>
            </a:pPr>
            <a:fld id="{420091ED-110D-4F43-B224-5DCE6CDCC32D}" type="slidenum">
              <a:rPr lang="en-US">
                <a:solidFill>
                  <a:srgbClr val="000000"/>
                </a:solidFill>
                <a:latin typeface="Century Gothic"/>
              </a:rPr>
              <a:pPr defTabSz="914400" fontAlgn="base">
                <a:spcBef>
                  <a:spcPct val="0"/>
                </a:spcBef>
                <a:spcAft>
                  <a:spcPct val="0"/>
                </a:spcAft>
                <a:defRPr/>
              </a:pPr>
              <a:t>47</a:t>
            </a:fld>
            <a:endParaRPr lang="en-US" dirty="0">
              <a:solidFill>
                <a:srgbClr val="000000"/>
              </a:solidFill>
              <a:latin typeface="Century Gothic"/>
            </a:endParaRPr>
          </a:p>
        </p:txBody>
      </p:sp>
    </p:spTree>
    <p:extLst>
      <p:ext uri="{BB962C8B-B14F-4D97-AF65-F5344CB8AC3E}">
        <p14:creationId xmlns:p14="http://schemas.microsoft.com/office/powerpoint/2010/main" val="36696438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Handling the Breach</a:t>
            </a:r>
          </a:p>
        </p:txBody>
      </p:sp>
      <p:sp>
        <p:nvSpPr>
          <p:cNvPr id="3" name="Content Placeholder 2"/>
          <p:cNvSpPr>
            <a:spLocks noGrp="1"/>
          </p:cNvSpPr>
          <p:nvPr>
            <p:ph idx="1"/>
          </p:nvPr>
        </p:nvSpPr>
        <p:spPr>
          <a:xfrm>
            <a:off x="1752600" y="1366838"/>
            <a:ext cx="7162800" cy="4195762"/>
          </a:xfrm>
        </p:spPr>
        <p:txBody>
          <a:bodyPr/>
          <a:lstStyle/>
          <a:p>
            <a:pPr marL="577850" lvl="1" indent="0">
              <a:buNone/>
            </a:pPr>
            <a:endParaRPr lang="en-US" dirty="0">
              <a:solidFill>
                <a:srgbClr val="FF0000"/>
              </a:solidFill>
            </a:endParaRPr>
          </a:p>
          <a:p>
            <a:pPr marL="863600" lvl="1"/>
            <a:endParaRPr lang="en-US" sz="1800" dirty="0"/>
          </a:p>
          <a:p>
            <a:pPr lvl="1"/>
            <a:endParaRPr lang="en-US" dirty="0">
              <a:solidFill>
                <a:schemeClr val="bg2">
                  <a:lumMod val="20000"/>
                  <a:lumOff val="80000"/>
                </a:schemeClr>
              </a:solidFill>
              <a:cs typeface="Arial" pitchFamily="34" charset="0"/>
              <a:hlinkClick r:id=""/>
            </a:endParaRPr>
          </a:p>
          <a:p>
            <a:pPr lvl="1"/>
            <a:endParaRPr lang="en-US" dirty="0">
              <a:solidFill>
                <a:schemeClr val="bg2">
                  <a:lumMod val="20000"/>
                  <a:lumOff val="80000"/>
                </a:schemeClr>
              </a:solidFill>
              <a:cs typeface="Arial" pitchFamily="34" charset="0"/>
              <a:hlinkClick r:id=""/>
            </a:endParaRPr>
          </a:p>
        </p:txBody>
      </p:sp>
      <p:sp>
        <p:nvSpPr>
          <p:cNvPr id="4" name="Slide Number Placeholder 3"/>
          <p:cNvSpPr>
            <a:spLocks noGrp="1"/>
          </p:cNvSpPr>
          <p:nvPr>
            <p:ph type="sldNum" sz="quarter" idx="10"/>
          </p:nvPr>
        </p:nvSpPr>
        <p:spPr/>
        <p:txBody>
          <a:bodyPr/>
          <a:lstStyle/>
          <a:p>
            <a:pPr defTabSz="914400" fontAlgn="base">
              <a:spcBef>
                <a:spcPct val="0"/>
              </a:spcBef>
              <a:spcAft>
                <a:spcPct val="0"/>
              </a:spcAft>
              <a:defRPr/>
            </a:pPr>
            <a:fld id="{420091ED-110D-4F43-B224-5DCE6CDCC32D}" type="slidenum">
              <a:rPr lang="en-US">
                <a:solidFill>
                  <a:srgbClr val="000000"/>
                </a:solidFill>
                <a:latin typeface="Century Gothic"/>
              </a:rPr>
              <a:pPr defTabSz="914400" fontAlgn="base">
                <a:spcBef>
                  <a:spcPct val="0"/>
                </a:spcBef>
                <a:spcAft>
                  <a:spcPct val="0"/>
                </a:spcAft>
                <a:defRPr/>
              </a:pPr>
              <a:t>48</a:t>
            </a:fld>
            <a:endParaRPr lang="en-US" dirty="0">
              <a:solidFill>
                <a:srgbClr val="000000"/>
              </a:solidFill>
              <a:latin typeface="Century Gothic"/>
            </a:endParaRPr>
          </a:p>
        </p:txBody>
      </p:sp>
      <p:sp>
        <p:nvSpPr>
          <p:cNvPr id="5" name="Text Placeholder 1"/>
          <p:cNvSpPr txBox="1">
            <a:spLocks/>
          </p:cNvSpPr>
          <p:nvPr/>
        </p:nvSpPr>
        <p:spPr bwMode="auto">
          <a:xfrm>
            <a:off x="1943072" y="1301116"/>
            <a:ext cx="6972328" cy="5099684"/>
          </a:xfrm>
          <a:prstGeom prst="rect">
            <a:avLst/>
          </a:prstGeom>
          <a:noFill/>
          <a:ln w="9525">
            <a:noFill/>
            <a:miter lim="800000"/>
            <a:headEnd/>
            <a:tailEnd/>
          </a:ln>
        </p:spPr>
        <p:txBody>
          <a:bodyPr vert="horz" wrap="square" lIns="91436" tIns="45718" rIns="91436" bIns="45718" numCol="1" anchor="t" anchorCtr="0" compatLnSpc="1">
            <a:prstTxWarp prst="textNoShape">
              <a:avLst/>
            </a:prstTxWarp>
            <a:noAutofit/>
          </a:bodyPr>
          <a:lstStyle>
            <a:lvl1pPr marL="342900" indent="-342900" algn="l" rtl="0" eaLnBrk="0" fontAlgn="base" hangingPunct="0">
              <a:spcBef>
                <a:spcPct val="15000"/>
              </a:spcBef>
              <a:spcAft>
                <a:spcPct val="15000"/>
              </a:spcAft>
              <a:buClr>
                <a:srgbClr val="1C3664"/>
              </a:buClr>
              <a:buSzPct val="80000"/>
              <a:buFont typeface="Wingdings 2" pitchFamily="18" charset="2"/>
              <a:buChar char="¡"/>
              <a:defRPr sz="2800">
                <a:solidFill>
                  <a:srgbClr val="21578A"/>
                </a:solidFill>
                <a:latin typeface="+mn-lt"/>
                <a:ea typeface="+mn-ea"/>
                <a:cs typeface="+mn-cs"/>
              </a:defRPr>
            </a:lvl1pPr>
            <a:lvl2pPr marL="742950" indent="-285750" algn="l" rtl="0" eaLnBrk="0" fontAlgn="base" hangingPunct="0">
              <a:spcBef>
                <a:spcPct val="15000"/>
              </a:spcBef>
              <a:spcAft>
                <a:spcPct val="15000"/>
              </a:spcAft>
              <a:buClr>
                <a:srgbClr val="675C53"/>
              </a:buClr>
              <a:buFont typeface="Times New Roman" pitchFamily="18" charset="0"/>
              <a:buChar char="&gt;"/>
              <a:defRPr sz="2400">
                <a:solidFill>
                  <a:srgbClr val="675C53"/>
                </a:solidFill>
                <a:latin typeface="+mn-lt"/>
              </a:defRPr>
            </a:lvl2pPr>
            <a:lvl3pPr marL="1143000" indent="-228600" algn="l" rtl="0" eaLnBrk="0" fontAlgn="base" hangingPunct="0">
              <a:spcBef>
                <a:spcPct val="15000"/>
              </a:spcBef>
              <a:spcAft>
                <a:spcPct val="15000"/>
              </a:spcAft>
              <a:buClr>
                <a:srgbClr val="1C3664"/>
              </a:buClr>
              <a:buFont typeface="Wingdings" pitchFamily="2" charset="2"/>
              <a:buChar char="w"/>
              <a:defRPr sz="2000">
                <a:solidFill>
                  <a:srgbClr val="675C53"/>
                </a:solidFill>
                <a:latin typeface="+mn-lt"/>
              </a:defRPr>
            </a:lvl3pPr>
            <a:lvl4pPr marL="1600200" indent="-228600" algn="l" rtl="0" eaLnBrk="0" fontAlgn="base" hangingPunct="0">
              <a:spcBef>
                <a:spcPct val="15000"/>
              </a:spcBef>
              <a:spcAft>
                <a:spcPct val="15000"/>
              </a:spcAft>
              <a:buClr>
                <a:schemeClr val="tx1"/>
              </a:buClr>
              <a:buFont typeface="Wingdings" pitchFamily="2" charset="2"/>
              <a:buChar char="§"/>
              <a:defRPr sz="2000">
                <a:solidFill>
                  <a:srgbClr val="675C53"/>
                </a:solidFill>
                <a:latin typeface="+mn-lt"/>
              </a:defRPr>
            </a:lvl4pPr>
            <a:lvl5pPr marL="2057400" indent="-228600" algn="l" rtl="0" eaLnBrk="0" fontAlgn="base" hangingPunct="0">
              <a:spcBef>
                <a:spcPct val="15000"/>
              </a:spcBef>
              <a:spcAft>
                <a:spcPct val="15000"/>
              </a:spcAft>
              <a:buClr>
                <a:schemeClr val="tx1"/>
              </a:buClr>
              <a:buFont typeface="Wingdings" pitchFamily="2" charset="2"/>
              <a:buChar char="§"/>
              <a:defRPr sz="2000">
                <a:solidFill>
                  <a:srgbClr val="675C53"/>
                </a:solidFill>
                <a:latin typeface="+mn-lt"/>
              </a:defRPr>
            </a:lvl5pPr>
            <a:lvl6pPr marL="2514600" indent="-228600" algn="l" rtl="0" eaLnBrk="0" fontAlgn="base" hangingPunct="0">
              <a:spcBef>
                <a:spcPct val="15000"/>
              </a:spcBef>
              <a:spcAft>
                <a:spcPct val="15000"/>
              </a:spcAft>
              <a:buClr>
                <a:schemeClr val="tx1"/>
              </a:buClr>
              <a:buFont typeface="Wingdings" pitchFamily="2" charset="2"/>
              <a:buChar char="§"/>
              <a:defRPr>
                <a:solidFill>
                  <a:srgbClr val="675C53"/>
                </a:solidFill>
                <a:latin typeface="+mn-lt"/>
              </a:defRPr>
            </a:lvl6pPr>
            <a:lvl7pPr marL="2971800" indent="-228600" algn="l" rtl="0" eaLnBrk="0" fontAlgn="base" hangingPunct="0">
              <a:spcBef>
                <a:spcPct val="15000"/>
              </a:spcBef>
              <a:spcAft>
                <a:spcPct val="15000"/>
              </a:spcAft>
              <a:buClr>
                <a:schemeClr val="tx1"/>
              </a:buClr>
              <a:buFont typeface="Wingdings" pitchFamily="2" charset="2"/>
              <a:buChar char="§"/>
              <a:defRPr>
                <a:solidFill>
                  <a:srgbClr val="675C53"/>
                </a:solidFill>
                <a:latin typeface="+mn-lt"/>
              </a:defRPr>
            </a:lvl7pPr>
            <a:lvl8pPr marL="3429000" indent="-228600" algn="l" rtl="0" eaLnBrk="0" fontAlgn="base" hangingPunct="0">
              <a:spcBef>
                <a:spcPct val="15000"/>
              </a:spcBef>
              <a:spcAft>
                <a:spcPct val="15000"/>
              </a:spcAft>
              <a:buClr>
                <a:schemeClr val="tx1"/>
              </a:buClr>
              <a:buFont typeface="Wingdings" pitchFamily="2" charset="2"/>
              <a:buChar char="§"/>
              <a:defRPr>
                <a:solidFill>
                  <a:srgbClr val="675C53"/>
                </a:solidFill>
                <a:latin typeface="+mn-lt"/>
              </a:defRPr>
            </a:lvl8pPr>
            <a:lvl9pPr marL="3886200" indent="-228600" algn="l" rtl="0" eaLnBrk="0" fontAlgn="base" hangingPunct="0">
              <a:spcBef>
                <a:spcPct val="15000"/>
              </a:spcBef>
              <a:spcAft>
                <a:spcPct val="15000"/>
              </a:spcAft>
              <a:buClr>
                <a:schemeClr val="tx1"/>
              </a:buClr>
              <a:buFont typeface="Wingdings" pitchFamily="2" charset="2"/>
              <a:buChar char="§"/>
              <a:defRPr>
                <a:solidFill>
                  <a:srgbClr val="675C53"/>
                </a:solidFill>
                <a:latin typeface="+mn-lt"/>
              </a:defRPr>
            </a:lvl9pPr>
          </a:lstStyle>
          <a:p>
            <a:pPr marL="0" indent="0" defTabSz="914400">
              <a:lnSpc>
                <a:spcPct val="200000"/>
              </a:lnSpc>
              <a:buNone/>
            </a:pPr>
            <a:r>
              <a:rPr lang="en-US" sz="2000" kern="0" dirty="0">
                <a:latin typeface="Century Gothic"/>
              </a:rPr>
              <a:t>Beazley Breach Response Services Unit</a:t>
            </a:r>
          </a:p>
          <a:p>
            <a:pPr lvl="1" defTabSz="914400">
              <a:lnSpc>
                <a:spcPct val="200000"/>
              </a:lnSpc>
            </a:pPr>
            <a:r>
              <a:rPr lang="en-US" sz="1800" kern="0" dirty="0">
                <a:latin typeface="Century Gothic"/>
              </a:rPr>
              <a:t>Managing breach incidents since 2009</a:t>
            </a:r>
          </a:p>
          <a:p>
            <a:pPr lvl="1" defTabSz="914400">
              <a:lnSpc>
                <a:spcPct val="200000"/>
              </a:lnSpc>
            </a:pPr>
            <a:r>
              <a:rPr lang="en-US" sz="1800" kern="0" dirty="0">
                <a:latin typeface="Century Gothic"/>
              </a:rPr>
              <a:t>2014 – Handled 880+ incidents</a:t>
            </a:r>
          </a:p>
          <a:p>
            <a:pPr lvl="1" defTabSz="914400">
              <a:lnSpc>
                <a:spcPct val="200000"/>
              </a:lnSpc>
            </a:pPr>
            <a:r>
              <a:rPr lang="en-US" sz="1800" kern="0" dirty="0">
                <a:latin typeface="Century Gothic"/>
              </a:rPr>
              <a:t>2015 – Handled 1200+ incidents</a:t>
            </a:r>
          </a:p>
          <a:p>
            <a:pPr lvl="1" defTabSz="914400">
              <a:lnSpc>
                <a:spcPct val="200000"/>
              </a:lnSpc>
            </a:pPr>
            <a:r>
              <a:rPr lang="en-US" sz="1800" kern="0" dirty="0">
                <a:latin typeface="Century Gothic"/>
              </a:rPr>
              <a:t>2016 – Handled 2000+ incidents</a:t>
            </a:r>
          </a:p>
          <a:p>
            <a:pPr lvl="1" defTabSz="914400">
              <a:lnSpc>
                <a:spcPct val="200000"/>
              </a:lnSpc>
            </a:pPr>
            <a:r>
              <a:rPr lang="en-US" sz="1800" kern="0" dirty="0">
                <a:latin typeface="Century Gothic"/>
              </a:rPr>
              <a:t>At end of 2016, handled 5000+ incidents</a:t>
            </a:r>
          </a:p>
          <a:p>
            <a:pPr marL="457200" lvl="1" indent="0" defTabSz="914400">
              <a:lnSpc>
                <a:spcPct val="200000"/>
              </a:lnSpc>
              <a:buNone/>
            </a:pPr>
            <a:r>
              <a:rPr lang="en-US" sz="1400" i="1" kern="0" dirty="0">
                <a:latin typeface="Century Gothic"/>
              </a:rPr>
              <a:t>Source:  Beazley – 2015/2016 statistics</a:t>
            </a:r>
          </a:p>
        </p:txBody>
      </p:sp>
    </p:spTree>
    <p:extLst>
      <p:ext uri="{BB962C8B-B14F-4D97-AF65-F5344CB8AC3E}">
        <p14:creationId xmlns:p14="http://schemas.microsoft.com/office/powerpoint/2010/main" val="21120460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Handling the Breach</a:t>
            </a:r>
          </a:p>
        </p:txBody>
      </p:sp>
      <p:sp>
        <p:nvSpPr>
          <p:cNvPr id="3" name="Content Placeholder 2"/>
          <p:cNvSpPr>
            <a:spLocks noGrp="1"/>
          </p:cNvSpPr>
          <p:nvPr>
            <p:ph idx="1"/>
          </p:nvPr>
        </p:nvSpPr>
        <p:spPr>
          <a:xfrm>
            <a:off x="1752600" y="1366838"/>
            <a:ext cx="7162800" cy="4195762"/>
          </a:xfrm>
        </p:spPr>
        <p:txBody>
          <a:bodyPr/>
          <a:lstStyle/>
          <a:p>
            <a:pPr marL="577850" lvl="1" indent="0">
              <a:buNone/>
            </a:pPr>
            <a:endParaRPr lang="en-US" dirty="0">
              <a:solidFill>
                <a:srgbClr val="FF0000"/>
              </a:solidFill>
            </a:endParaRPr>
          </a:p>
          <a:p>
            <a:pPr marL="863600" lvl="1"/>
            <a:endParaRPr lang="en-US" sz="1800" dirty="0"/>
          </a:p>
          <a:p>
            <a:pPr lvl="1"/>
            <a:endParaRPr lang="en-US" dirty="0">
              <a:solidFill>
                <a:schemeClr val="bg2">
                  <a:lumMod val="20000"/>
                  <a:lumOff val="80000"/>
                </a:schemeClr>
              </a:solidFill>
              <a:cs typeface="Arial" pitchFamily="34" charset="0"/>
              <a:hlinkClick r:id=""/>
            </a:endParaRPr>
          </a:p>
          <a:p>
            <a:pPr lvl="1"/>
            <a:endParaRPr lang="en-US" dirty="0">
              <a:solidFill>
                <a:schemeClr val="bg2">
                  <a:lumMod val="20000"/>
                  <a:lumOff val="80000"/>
                </a:schemeClr>
              </a:solidFill>
              <a:cs typeface="Arial" pitchFamily="34" charset="0"/>
              <a:hlinkClick r:id=""/>
            </a:endParaRPr>
          </a:p>
        </p:txBody>
      </p:sp>
      <p:sp>
        <p:nvSpPr>
          <p:cNvPr id="4" name="Slide Number Placeholder 3"/>
          <p:cNvSpPr>
            <a:spLocks noGrp="1"/>
          </p:cNvSpPr>
          <p:nvPr>
            <p:ph type="sldNum" sz="quarter" idx="10"/>
          </p:nvPr>
        </p:nvSpPr>
        <p:spPr/>
        <p:txBody>
          <a:bodyPr/>
          <a:lstStyle/>
          <a:p>
            <a:pPr defTabSz="914400" fontAlgn="base">
              <a:spcBef>
                <a:spcPct val="0"/>
              </a:spcBef>
              <a:spcAft>
                <a:spcPct val="0"/>
              </a:spcAft>
              <a:defRPr/>
            </a:pPr>
            <a:fld id="{420091ED-110D-4F43-B224-5DCE6CDCC32D}" type="slidenum">
              <a:rPr lang="en-US">
                <a:solidFill>
                  <a:srgbClr val="000000"/>
                </a:solidFill>
                <a:latin typeface="Century Gothic"/>
              </a:rPr>
              <a:pPr defTabSz="914400" fontAlgn="base">
                <a:spcBef>
                  <a:spcPct val="0"/>
                </a:spcBef>
                <a:spcAft>
                  <a:spcPct val="0"/>
                </a:spcAft>
                <a:defRPr/>
              </a:pPr>
              <a:t>49</a:t>
            </a:fld>
            <a:endParaRPr lang="en-US" dirty="0">
              <a:solidFill>
                <a:srgbClr val="000000"/>
              </a:solidFill>
              <a:latin typeface="Century Gothic"/>
            </a:endParaRPr>
          </a:p>
        </p:txBody>
      </p:sp>
      <p:sp>
        <p:nvSpPr>
          <p:cNvPr id="5" name="Text Placeholder 1"/>
          <p:cNvSpPr txBox="1">
            <a:spLocks/>
          </p:cNvSpPr>
          <p:nvPr/>
        </p:nvSpPr>
        <p:spPr bwMode="auto">
          <a:xfrm>
            <a:off x="1943072" y="1301116"/>
            <a:ext cx="6972328" cy="5099684"/>
          </a:xfrm>
          <a:prstGeom prst="rect">
            <a:avLst/>
          </a:prstGeom>
          <a:noFill/>
          <a:ln w="9525">
            <a:noFill/>
            <a:miter lim="800000"/>
            <a:headEnd/>
            <a:tailEnd/>
          </a:ln>
        </p:spPr>
        <p:txBody>
          <a:bodyPr vert="horz" wrap="square" lIns="91436" tIns="45718" rIns="91436" bIns="45718" numCol="1" anchor="t" anchorCtr="0" compatLnSpc="1">
            <a:prstTxWarp prst="textNoShape">
              <a:avLst/>
            </a:prstTxWarp>
            <a:noAutofit/>
          </a:bodyPr>
          <a:lstStyle>
            <a:lvl1pPr marL="342900" indent="-342900" algn="l" rtl="0" eaLnBrk="0" fontAlgn="base" hangingPunct="0">
              <a:spcBef>
                <a:spcPct val="15000"/>
              </a:spcBef>
              <a:spcAft>
                <a:spcPct val="15000"/>
              </a:spcAft>
              <a:buClr>
                <a:srgbClr val="1C3664"/>
              </a:buClr>
              <a:buSzPct val="80000"/>
              <a:buFont typeface="Wingdings 2" pitchFamily="18" charset="2"/>
              <a:buChar char="¡"/>
              <a:defRPr sz="2800">
                <a:solidFill>
                  <a:srgbClr val="21578A"/>
                </a:solidFill>
                <a:latin typeface="+mn-lt"/>
                <a:ea typeface="+mn-ea"/>
                <a:cs typeface="+mn-cs"/>
              </a:defRPr>
            </a:lvl1pPr>
            <a:lvl2pPr marL="742950" indent="-285750" algn="l" rtl="0" eaLnBrk="0" fontAlgn="base" hangingPunct="0">
              <a:spcBef>
                <a:spcPct val="15000"/>
              </a:spcBef>
              <a:spcAft>
                <a:spcPct val="15000"/>
              </a:spcAft>
              <a:buClr>
                <a:srgbClr val="675C53"/>
              </a:buClr>
              <a:buFont typeface="Times New Roman" pitchFamily="18" charset="0"/>
              <a:buChar char="&gt;"/>
              <a:defRPr sz="2400">
                <a:solidFill>
                  <a:srgbClr val="675C53"/>
                </a:solidFill>
                <a:latin typeface="+mn-lt"/>
              </a:defRPr>
            </a:lvl2pPr>
            <a:lvl3pPr marL="1143000" indent="-228600" algn="l" rtl="0" eaLnBrk="0" fontAlgn="base" hangingPunct="0">
              <a:spcBef>
                <a:spcPct val="15000"/>
              </a:spcBef>
              <a:spcAft>
                <a:spcPct val="15000"/>
              </a:spcAft>
              <a:buClr>
                <a:srgbClr val="1C3664"/>
              </a:buClr>
              <a:buFont typeface="Wingdings" pitchFamily="2" charset="2"/>
              <a:buChar char="w"/>
              <a:defRPr sz="2000">
                <a:solidFill>
                  <a:srgbClr val="675C53"/>
                </a:solidFill>
                <a:latin typeface="+mn-lt"/>
              </a:defRPr>
            </a:lvl3pPr>
            <a:lvl4pPr marL="1600200" indent="-228600" algn="l" rtl="0" eaLnBrk="0" fontAlgn="base" hangingPunct="0">
              <a:spcBef>
                <a:spcPct val="15000"/>
              </a:spcBef>
              <a:spcAft>
                <a:spcPct val="15000"/>
              </a:spcAft>
              <a:buClr>
                <a:schemeClr val="tx1"/>
              </a:buClr>
              <a:buFont typeface="Wingdings" pitchFamily="2" charset="2"/>
              <a:buChar char="§"/>
              <a:defRPr sz="2000">
                <a:solidFill>
                  <a:srgbClr val="675C53"/>
                </a:solidFill>
                <a:latin typeface="+mn-lt"/>
              </a:defRPr>
            </a:lvl4pPr>
            <a:lvl5pPr marL="2057400" indent="-228600" algn="l" rtl="0" eaLnBrk="0" fontAlgn="base" hangingPunct="0">
              <a:spcBef>
                <a:spcPct val="15000"/>
              </a:spcBef>
              <a:spcAft>
                <a:spcPct val="15000"/>
              </a:spcAft>
              <a:buClr>
                <a:schemeClr val="tx1"/>
              </a:buClr>
              <a:buFont typeface="Wingdings" pitchFamily="2" charset="2"/>
              <a:buChar char="§"/>
              <a:defRPr sz="2000">
                <a:solidFill>
                  <a:srgbClr val="675C53"/>
                </a:solidFill>
                <a:latin typeface="+mn-lt"/>
              </a:defRPr>
            </a:lvl5pPr>
            <a:lvl6pPr marL="2514600" indent="-228600" algn="l" rtl="0" eaLnBrk="0" fontAlgn="base" hangingPunct="0">
              <a:spcBef>
                <a:spcPct val="15000"/>
              </a:spcBef>
              <a:spcAft>
                <a:spcPct val="15000"/>
              </a:spcAft>
              <a:buClr>
                <a:schemeClr val="tx1"/>
              </a:buClr>
              <a:buFont typeface="Wingdings" pitchFamily="2" charset="2"/>
              <a:buChar char="§"/>
              <a:defRPr>
                <a:solidFill>
                  <a:srgbClr val="675C53"/>
                </a:solidFill>
                <a:latin typeface="+mn-lt"/>
              </a:defRPr>
            </a:lvl6pPr>
            <a:lvl7pPr marL="2971800" indent="-228600" algn="l" rtl="0" eaLnBrk="0" fontAlgn="base" hangingPunct="0">
              <a:spcBef>
                <a:spcPct val="15000"/>
              </a:spcBef>
              <a:spcAft>
                <a:spcPct val="15000"/>
              </a:spcAft>
              <a:buClr>
                <a:schemeClr val="tx1"/>
              </a:buClr>
              <a:buFont typeface="Wingdings" pitchFamily="2" charset="2"/>
              <a:buChar char="§"/>
              <a:defRPr>
                <a:solidFill>
                  <a:srgbClr val="675C53"/>
                </a:solidFill>
                <a:latin typeface="+mn-lt"/>
              </a:defRPr>
            </a:lvl7pPr>
            <a:lvl8pPr marL="3429000" indent="-228600" algn="l" rtl="0" eaLnBrk="0" fontAlgn="base" hangingPunct="0">
              <a:spcBef>
                <a:spcPct val="15000"/>
              </a:spcBef>
              <a:spcAft>
                <a:spcPct val="15000"/>
              </a:spcAft>
              <a:buClr>
                <a:schemeClr val="tx1"/>
              </a:buClr>
              <a:buFont typeface="Wingdings" pitchFamily="2" charset="2"/>
              <a:buChar char="§"/>
              <a:defRPr>
                <a:solidFill>
                  <a:srgbClr val="675C53"/>
                </a:solidFill>
                <a:latin typeface="+mn-lt"/>
              </a:defRPr>
            </a:lvl8pPr>
            <a:lvl9pPr marL="3886200" indent="-228600" algn="l" rtl="0" eaLnBrk="0" fontAlgn="base" hangingPunct="0">
              <a:spcBef>
                <a:spcPct val="15000"/>
              </a:spcBef>
              <a:spcAft>
                <a:spcPct val="15000"/>
              </a:spcAft>
              <a:buClr>
                <a:schemeClr val="tx1"/>
              </a:buClr>
              <a:buFont typeface="Wingdings" pitchFamily="2" charset="2"/>
              <a:buChar char="§"/>
              <a:defRPr>
                <a:solidFill>
                  <a:srgbClr val="675C53"/>
                </a:solidFill>
                <a:latin typeface="+mn-lt"/>
              </a:defRPr>
            </a:lvl9pPr>
          </a:lstStyle>
          <a:p>
            <a:pPr marL="0" indent="0" defTabSz="914400">
              <a:lnSpc>
                <a:spcPct val="200000"/>
              </a:lnSpc>
              <a:buNone/>
            </a:pPr>
            <a:r>
              <a:rPr lang="en-US" sz="2400" kern="0" dirty="0">
                <a:latin typeface="Century Gothic"/>
              </a:rPr>
              <a:t>Breach Resources from a Cybersecurity Policy</a:t>
            </a:r>
          </a:p>
          <a:p>
            <a:pPr lvl="1" defTabSz="914400">
              <a:spcBef>
                <a:spcPts val="600"/>
              </a:spcBef>
              <a:spcAft>
                <a:spcPts val="600"/>
              </a:spcAft>
            </a:pPr>
            <a:r>
              <a:rPr lang="en-US" dirty="0">
                <a:solidFill>
                  <a:srgbClr val="808080"/>
                </a:solidFill>
                <a:latin typeface="Century Gothic"/>
              </a:rPr>
              <a:t>Access to Legal Experts</a:t>
            </a:r>
          </a:p>
          <a:p>
            <a:pPr lvl="1" defTabSz="914400">
              <a:spcBef>
                <a:spcPts val="600"/>
              </a:spcBef>
              <a:spcAft>
                <a:spcPts val="600"/>
              </a:spcAft>
            </a:pPr>
            <a:r>
              <a:rPr lang="en-US" dirty="0">
                <a:solidFill>
                  <a:srgbClr val="808080"/>
                </a:solidFill>
                <a:latin typeface="Century Gothic"/>
              </a:rPr>
              <a:t>Hiring a forensics expert to determine existence and cause of Security Breach</a:t>
            </a:r>
          </a:p>
          <a:p>
            <a:pPr lvl="1" defTabSz="914400">
              <a:spcBef>
                <a:spcPts val="600"/>
              </a:spcBef>
              <a:spcAft>
                <a:spcPts val="600"/>
              </a:spcAft>
            </a:pPr>
            <a:r>
              <a:rPr lang="en-US" dirty="0">
                <a:solidFill>
                  <a:srgbClr val="808080"/>
                </a:solidFill>
                <a:latin typeface="Century Gothic"/>
              </a:rPr>
              <a:t>Provide notification in compliance with Breach Notice Law</a:t>
            </a:r>
          </a:p>
          <a:p>
            <a:pPr lvl="1" defTabSz="914400">
              <a:spcBef>
                <a:spcPts val="600"/>
              </a:spcBef>
              <a:spcAft>
                <a:spcPts val="600"/>
              </a:spcAft>
            </a:pPr>
            <a:r>
              <a:rPr lang="en-US" dirty="0">
                <a:solidFill>
                  <a:srgbClr val="808080"/>
                </a:solidFill>
                <a:latin typeface="Century Gothic"/>
              </a:rPr>
              <a:t>Public Relations Assistance</a:t>
            </a:r>
          </a:p>
          <a:p>
            <a:pPr lvl="1" defTabSz="914400">
              <a:spcBef>
                <a:spcPts val="600"/>
              </a:spcBef>
              <a:spcAft>
                <a:spcPts val="600"/>
              </a:spcAft>
            </a:pPr>
            <a:r>
              <a:rPr lang="en-US" dirty="0">
                <a:solidFill>
                  <a:srgbClr val="808080"/>
                </a:solidFill>
                <a:latin typeface="Century Gothic"/>
              </a:rPr>
              <a:t>Credit Monitoring (for X years for impacted parties</a:t>
            </a:r>
          </a:p>
          <a:p>
            <a:pPr marL="457200" lvl="1" indent="0" defTabSz="914400">
              <a:lnSpc>
                <a:spcPct val="200000"/>
              </a:lnSpc>
              <a:buNone/>
            </a:pPr>
            <a:endParaRPr lang="en-US" sz="1400" i="1" kern="0" dirty="0">
              <a:latin typeface="Century Gothic"/>
            </a:endParaRPr>
          </a:p>
        </p:txBody>
      </p:sp>
    </p:spTree>
    <p:extLst>
      <p:ext uri="{BB962C8B-B14F-4D97-AF65-F5344CB8AC3E}">
        <p14:creationId xmlns:p14="http://schemas.microsoft.com/office/powerpoint/2010/main" val="162458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Recommendation Number 1</a:t>
            </a:r>
          </a:p>
        </p:txBody>
      </p:sp>
      <p:sp>
        <p:nvSpPr>
          <p:cNvPr id="3" name="Content Placeholder 2"/>
          <p:cNvSpPr>
            <a:spLocks noGrp="1"/>
          </p:cNvSpPr>
          <p:nvPr>
            <p:ph idx="1"/>
          </p:nvPr>
        </p:nvSpPr>
        <p:spPr/>
        <p:txBody>
          <a:bodyPr/>
          <a:lstStyle/>
          <a:p>
            <a:r>
              <a:rPr lang="en-US" dirty="0"/>
              <a:t>**Coordinate the development and enhancement of cybersecurity plans and procedures</a:t>
            </a:r>
          </a:p>
          <a:p>
            <a:pPr lvl="1"/>
            <a:r>
              <a:rPr lang="en-US" dirty="0"/>
              <a:t>Develop and improve cybersecurity plans and procedures</a:t>
            </a:r>
          </a:p>
          <a:p>
            <a:pPr lvl="2"/>
            <a:r>
              <a:rPr lang="en-US" dirty="0"/>
              <a:t>All hazard planning only goes so far</a:t>
            </a:r>
          </a:p>
          <a:p>
            <a:pPr lvl="1"/>
            <a:r>
              <a:rPr lang="en-US" dirty="0"/>
              <a:t>Multi-agency, public and private sector, planning workshops</a:t>
            </a:r>
          </a:p>
          <a:p>
            <a:pPr lvl="1"/>
            <a:r>
              <a:rPr lang="en-US" dirty="0"/>
              <a:t>Coordinated vertically and horizontally</a:t>
            </a:r>
          </a:p>
          <a:p>
            <a:pPr lvl="1"/>
            <a:endParaRPr lang="en-US" dirty="0"/>
          </a:p>
          <a:p>
            <a:pPr lvl="1"/>
            <a:endParaRPr lang="en-US" dirty="0"/>
          </a:p>
          <a:p>
            <a:pPr lvl="1"/>
            <a:endParaRPr lang="en-US" dirty="0"/>
          </a:p>
          <a:p>
            <a:pPr marL="457200" lvl="1" indent="0">
              <a:buNone/>
            </a:pPr>
            <a:r>
              <a:rPr lang="en-US" dirty="0"/>
              <a:t>**Being addressed today</a:t>
            </a:r>
          </a:p>
        </p:txBody>
      </p:sp>
    </p:spTree>
    <p:extLst>
      <p:ext uri="{BB962C8B-B14F-4D97-AF65-F5344CB8AC3E}">
        <p14:creationId xmlns:p14="http://schemas.microsoft.com/office/powerpoint/2010/main" val="17849698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914400" fontAlgn="base">
              <a:spcBef>
                <a:spcPct val="0"/>
              </a:spcBef>
              <a:spcAft>
                <a:spcPct val="0"/>
              </a:spcAft>
              <a:defRPr/>
            </a:pPr>
            <a:fld id="{1FDB3CF6-01A1-4EF3-9A53-779A1E85EA22}" type="slidenum">
              <a:rPr lang="en-US">
                <a:solidFill>
                  <a:srgbClr val="000000"/>
                </a:solidFill>
                <a:latin typeface="Century Gothic"/>
              </a:rPr>
              <a:pPr defTabSz="914400" fontAlgn="base">
                <a:spcBef>
                  <a:spcPct val="0"/>
                </a:spcBef>
                <a:spcAft>
                  <a:spcPct val="0"/>
                </a:spcAft>
                <a:defRPr/>
              </a:pPr>
              <a:t>50</a:t>
            </a:fld>
            <a:endParaRPr lang="en-US" dirty="0">
              <a:solidFill>
                <a:srgbClr val="000000"/>
              </a:solidFill>
              <a:latin typeface="Century Gothic"/>
            </a:endParaRPr>
          </a:p>
        </p:txBody>
      </p:sp>
      <p:sp>
        <p:nvSpPr>
          <p:cNvPr id="4" name="Rectangle 3"/>
          <p:cNvSpPr/>
          <p:nvPr/>
        </p:nvSpPr>
        <p:spPr>
          <a:xfrm>
            <a:off x="2133600" y="1905000"/>
            <a:ext cx="6781800" cy="2514600"/>
          </a:xfrm>
          <a:prstGeom prst="rect">
            <a:avLst/>
          </a:prstGeom>
          <a:solidFill>
            <a:srgbClr val="2157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US" sz="3600" dirty="0">
                <a:solidFill>
                  <a:srgbClr val="FFFFFF"/>
                </a:solidFill>
                <a:latin typeface="Century Gothic"/>
              </a:rPr>
              <a:t>Claim Examples</a:t>
            </a:r>
          </a:p>
        </p:txBody>
      </p:sp>
      <p:sp>
        <p:nvSpPr>
          <p:cNvPr id="3" name="TextBox 2"/>
          <p:cNvSpPr txBox="1"/>
          <p:nvPr/>
        </p:nvSpPr>
        <p:spPr>
          <a:xfrm>
            <a:off x="2228850" y="4876800"/>
            <a:ext cx="6591300" cy="923330"/>
          </a:xfrm>
          <a:prstGeom prst="rect">
            <a:avLst/>
          </a:prstGeom>
          <a:noFill/>
        </p:spPr>
        <p:txBody>
          <a:bodyPr wrap="square" rtlCol="0">
            <a:spAutoFit/>
          </a:bodyPr>
          <a:lstStyle/>
          <a:p>
            <a:pPr algn="ctr" defTabSz="914400" fontAlgn="base">
              <a:spcBef>
                <a:spcPct val="0"/>
              </a:spcBef>
              <a:spcAft>
                <a:spcPct val="0"/>
              </a:spcAft>
            </a:pPr>
            <a:r>
              <a:rPr lang="en-US" i="1" dirty="0">
                <a:solidFill>
                  <a:srgbClr val="000000"/>
                </a:solidFill>
                <a:latin typeface="Arial" charset="0"/>
              </a:rPr>
              <a:t>Doug Selix</a:t>
            </a:r>
          </a:p>
          <a:p>
            <a:pPr algn="ctr" defTabSz="914400" fontAlgn="base">
              <a:spcBef>
                <a:spcPct val="0"/>
              </a:spcBef>
              <a:spcAft>
                <a:spcPct val="0"/>
              </a:spcAft>
            </a:pPr>
            <a:r>
              <a:rPr lang="en-US" i="1" dirty="0">
                <a:solidFill>
                  <a:srgbClr val="000000"/>
                </a:solidFill>
                <a:latin typeface="Arial" charset="0"/>
              </a:rPr>
              <a:t>Department of Enterprise Services</a:t>
            </a:r>
          </a:p>
          <a:p>
            <a:pPr algn="ctr" defTabSz="914400" fontAlgn="base">
              <a:spcBef>
                <a:spcPct val="0"/>
              </a:spcBef>
              <a:spcAft>
                <a:spcPct val="0"/>
              </a:spcAft>
            </a:pPr>
            <a:r>
              <a:rPr lang="en-US" i="1" dirty="0">
                <a:solidFill>
                  <a:srgbClr val="000000"/>
                </a:solidFill>
                <a:latin typeface="Arial" charset="0"/>
              </a:rPr>
              <a:t>State of Washington</a:t>
            </a:r>
          </a:p>
        </p:txBody>
      </p:sp>
      <p:pic>
        <p:nvPicPr>
          <p:cNvPr id="5" name="Picture 4"/>
          <p:cNvPicPr>
            <a:picLocks noChangeAspect="1"/>
          </p:cNvPicPr>
          <p:nvPr/>
        </p:nvPicPr>
        <p:blipFill>
          <a:blip r:embed="rId3"/>
          <a:stretch>
            <a:fillRect/>
          </a:stretch>
        </p:blipFill>
        <p:spPr>
          <a:xfrm>
            <a:off x="4573442" y="152401"/>
            <a:ext cx="1902117" cy="914479"/>
          </a:xfrm>
          <a:prstGeom prst="rect">
            <a:avLst/>
          </a:prstGeom>
        </p:spPr>
      </p:pic>
    </p:spTree>
    <p:extLst>
      <p:ext uri="{BB962C8B-B14F-4D97-AF65-F5344CB8AC3E}">
        <p14:creationId xmlns:p14="http://schemas.microsoft.com/office/powerpoint/2010/main" val="28751907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914400" fontAlgn="base">
              <a:spcBef>
                <a:spcPct val="0"/>
              </a:spcBef>
              <a:spcAft>
                <a:spcPct val="0"/>
              </a:spcAft>
              <a:defRPr/>
            </a:pPr>
            <a:fld id="{1FDB3CF6-01A1-4EF3-9A53-779A1E85EA22}" type="slidenum">
              <a:rPr lang="en-US">
                <a:solidFill>
                  <a:srgbClr val="000000"/>
                </a:solidFill>
                <a:latin typeface="Century Gothic"/>
              </a:rPr>
              <a:pPr defTabSz="914400" fontAlgn="base">
                <a:spcBef>
                  <a:spcPct val="0"/>
                </a:spcBef>
                <a:spcAft>
                  <a:spcPct val="0"/>
                </a:spcAft>
                <a:defRPr/>
              </a:pPr>
              <a:t>51</a:t>
            </a:fld>
            <a:endParaRPr lang="en-US" dirty="0">
              <a:solidFill>
                <a:srgbClr val="000000"/>
              </a:solidFill>
              <a:latin typeface="Century Gothic"/>
            </a:endParaRPr>
          </a:p>
        </p:txBody>
      </p:sp>
      <p:pic>
        <p:nvPicPr>
          <p:cNvPr id="3" name="Picture 2"/>
          <p:cNvPicPr>
            <a:picLocks noChangeAspect="1"/>
          </p:cNvPicPr>
          <p:nvPr/>
        </p:nvPicPr>
        <p:blipFill>
          <a:blip r:embed="rId2"/>
          <a:stretch>
            <a:fillRect/>
          </a:stretch>
        </p:blipFill>
        <p:spPr>
          <a:xfrm>
            <a:off x="4114801" y="76201"/>
            <a:ext cx="1902117" cy="914479"/>
          </a:xfrm>
          <a:prstGeom prst="rect">
            <a:avLst/>
          </a:prstGeom>
        </p:spPr>
      </p:pic>
      <p:sp>
        <p:nvSpPr>
          <p:cNvPr id="4" name="Text Placeholder 1"/>
          <p:cNvSpPr txBox="1">
            <a:spLocks/>
          </p:cNvSpPr>
          <p:nvPr/>
        </p:nvSpPr>
        <p:spPr bwMode="auto">
          <a:xfrm>
            <a:off x="1943072" y="1301116"/>
            <a:ext cx="6972328" cy="5099684"/>
          </a:xfrm>
          <a:prstGeom prst="rect">
            <a:avLst/>
          </a:prstGeom>
          <a:noFill/>
          <a:ln w="9525">
            <a:noFill/>
            <a:miter lim="800000"/>
            <a:headEnd/>
            <a:tailEnd/>
          </a:ln>
        </p:spPr>
        <p:txBody>
          <a:bodyPr vert="horz" wrap="square" lIns="91436" tIns="45718" rIns="91436" bIns="45718" numCol="1" anchor="t" anchorCtr="0" compatLnSpc="1">
            <a:prstTxWarp prst="textNoShape">
              <a:avLst/>
            </a:prstTxWarp>
            <a:noAutofit/>
          </a:bodyPr>
          <a:lstStyle>
            <a:lvl1pPr marL="342900" indent="-342900" algn="l" rtl="0" eaLnBrk="0" fontAlgn="base" hangingPunct="0">
              <a:spcBef>
                <a:spcPct val="15000"/>
              </a:spcBef>
              <a:spcAft>
                <a:spcPct val="15000"/>
              </a:spcAft>
              <a:buClr>
                <a:srgbClr val="1C3664"/>
              </a:buClr>
              <a:buSzPct val="80000"/>
              <a:buFont typeface="Wingdings 2" pitchFamily="18" charset="2"/>
              <a:buChar char="¡"/>
              <a:defRPr sz="2800">
                <a:solidFill>
                  <a:srgbClr val="21578A"/>
                </a:solidFill>
                <a:latin typeface="+mn-lt"/>
                <a:ea typeface="+mn-ea"/>
                <a:cs typeface="+mn-cs"/>
              </a:defRPr>
            </a:lvl1pPr>
            <a:lvl2pPr marL="742950" indent="-285750" algn="l" rtl="0" eaLnBrk="0" fontAlgn="base" hangingPunct="0">
              <a:spcBef>
                <a:spcPct val="15000"/>
              </a:spcBef>
              <a:spcAft>
                <a:spcPct val="15000"/>
              </a:spcAft>
              <a:buClr>
                <a:srgbClr val="675C53"/>
              </a:buClr>
              <a:buFont typeface="Times New Roman" pitchFamily="18" charset="0"/>
              <a:buChar char="&gt;"/>
              <a:defRPr sz="2400">
                <a:solidFill>
                  <a:srgbClr val="675C53"/>
                </a:solidFill>
                <a:latin typeface="+mn-lt"/>
              </a:defRPr>
            </a:lvl2pPr>
            <a:lvl3pPr marL="1143000" indent="-228600" algn="l" rtl="0" eaLnBrk="0" fontAlgn="base" hangingPunct="0">
              <a:spcBef>
                <a:spcPct val="15000"/>
              </a:spcBef>
              <a:spcAft>
                <a:spcPct val="15000"/>
              </a:spcAft>
              <a:buClr>
                <a:srgbClr val="1C3664"/>
              </a:buClr>
              <a:buFont typeface="Wingdings" pitchFamily="2" charset="2"/>
              <a:buChar char="w"/>
              <a:defRPr sz="2000">
                <a:solidFill>
                  <a:srgbClr val="675C53"/>
                </a:solidFill>
                <a:latin typeface="+mn-lt"/>
              </a:defRPr>
            </a:lvl3pPr>
            <a:lvl4pPr marL="1600200" indent="-228600" algn="l" rtl="0" eaLnBrk="0" fontAlgn="base" hangingPunct="0">
              <a:spcBef>
                <a:spcPct val="15000"/>
              </a:spcBef>
              <a:spcAft>
                <a:spcPct val="15000"/>
              </a:spcAft>
              <a:buClr>
                <a:schemeClr val="tx1"/>
              </a:buClr>
              <a:buFont typeface="Wingdings" pitchFamily="2" charset="2"/>
              <a:buChar char="§"/>
              <a:defRPr sz="2000">
                <a:solidFill>
                  <a:srgbClr val="675C53"/>
                </a:solidFill>
                <a:latin typeface="+mn-lt"/>
              </a:defRPr>
            </a:lvl4pPr>
            <a:lvl5pPr marL="2057400" indent="-228600" algn="l" rtl="0" eaLnBrk="0" fontAlgn="base" hangingPunct="0">
              <a:spcBef>
                <a:spcPct val="15000"/>
              </a:spcBef>
              <a:spcAft>
                <a:spcPct val="15000"/>
              </a:spcAft>
              <a:buClr>
                <a:schemeClr val="tx1"/>
              </a:buClr>
              <a:buFont typeface="Wingdings" pitchFamily="2" charset="2"/>
              <a:buChar char="§"/>
              <a:defRPr sz="2000">
                <a:solidFill>
                  <a:srgbClr val="675C53"/>
                </a:solidFill>
                <a:latin typeface="+mn-lt"/>
              </a:defRPr>
            </a:lvl5pPr>
            <a:lvl6pPr marL="2514600" indent="-228600" algn="l" rtl="0" eaLnBrk="0" fontAlgn="base" hangingPunct="0">
              <a:spcBef>
                <a:spcPct val="15000"/>
              </a:spcBef>
              <a:spcAft>
                <a:spcPct val="15000"/>
              </a:spcAft>
              <a:buClr>
                <a:schemeClr val="tx1"/>
              </a:buClr>
              <a:buFont typeface="Wingdings" pitchFamily="2" charset="2"/>
              <a:buChar char="§"/>
              <a:defRPr>
                <a:solidFill>
                  <a:srgbClr val="675C53"/>
                </a:solidFill>
                <a:latin typeface="+mn-lt"/>
              </a:defRPr>
            </a:lvl6pPr>
            <a:lvl7pPr marL="2971800" indent="-228600" algn="l" rtl="0" eaLnBrk="0" fontAlgn="base" hangingPunct="0">
              <a:spcBef>
                <a:spcPct val="15000"/>
              </a:spcBef>
              <a:spcAft>
                <a:spcPct val="15000"/>
              </a:spcAft>
              <a:buClr>
                <a:schemeClr val="tx1"/>
              </a:buClr>
              <a:buFont typeface="Wingdings" pitchFamily="2" charset="2"/>
              <a:buChar char="§"/>
              <a:defRPr>
                <a:solidFill>
                  <a:srgbClr val="675C53"/>
                </a:solidFill>
                <a:latin typeface="+mn-lt"/>
              </a:defRPr>
            </a:lvl7pPr>
            <a:lvl8pPr marL="3429000" indent="-228600" algn="l" rtl="0" eaLnBrk="0" fontAlgn="base" hangingPunct="0">
              <a:spcBef>
                <a:spcPct val="15000"/>
              </a:spcBef>
              <a:spcAft>
                <a:spcPct val="15000"/>
              </a:spcAft>
              <a:buClr>
                <a:schemeClr val="tx1"/>
              </a:buClr>
              <a:buFont typeface="Wingdings" pitchFamily="2" charset="2"/>
              <a:buChar char="§"/>
              <a:defRPr>
                <a:solidFill>
                  <a:srgbClr val="675C53"/>
                </a:solidFill>
                <a:latin typeface="+mn-lt"/>
              </a:defRPr>
            </a:lvl8pPr>
            <a:lvl9pPr marL="3886200" indent="-228600" algn="l" rtl="0" eaLnBrk="0" fontAlgn="base" hangingPunct="0">
              <a:spcBef>
                <a:spcPct val="15000"/>
              </a:spcBef>
              <a:spcAft>
                <a:spcPct val="15000"/>
              </a:spcAft>
              <a:buClr>
                <a:schemeClr val="tx1"/>
              </a:buClr>
              <a:buFont typeface="Wingdings" pitchFamily="2" charset="2"/>
              <a:buChar char="§"/>
              <a:defRPr>
                <a:solidFill>
                  <a:srgbClr val="675C53"/>
                </a:solidFill>
                <a:latin typeface="+mn-lt"/>
              </a:defRPr>
            </a:lvl9pPr>
          </a:lstStyle>
          <a:p>
            <a:pPr marL="0" indent="0" defTabSz="914400">
              <a:lnSpc>
                <a:spcPct val="200000"/>
              </a:lnSpc>
              <a:buNone/>
            </a:pPr>
            <a:r>
              <a:rPr lang="en-US" sz="2400" kern="0" dirty="0">
                <a:latin typeface="Century Gothic"/>
              </a:rPr>
              <a:t>Cybersecurity Policy Works</a:t>
            </a:r>
          </a:p>
          <a:p>
            <a:pPr lvl="1" defTabSz="914400">
              <a:spcBef>
                <a:spcPts val="600"/>
              </a:spcBef>
              <a:spcAft>
                <a:spcPts val="600"/>
              </a:spcAft>
            </a:pPr>
            <a:r>
              <a:rPr lang="en-US" dirty="0">
                <a:solidFill>
                  <a:srgbClr val="808080"/>
                </a:solidFill>
                <a:latin typeface="Century Gothic"/>
              </a:rPr>
              <a:t>First Policy 2014</a:t>
            </a:r>
          </a:p>
          <a:p>
            <a:pPr lvl="1" defTabSz="914400">
              <a:spcBef>
                <a:spcPts val="600"/>
              </a:spcBef>
              <a:spcAft>
                <a:spcPts val="600"/>
              </a:spcAft>
            </a:pPr>
            <a:r>
              <a:rPr lang="en-US" dirty="0">
                <a:solidFill>
                  <a:srgbClr val="808080"/>
                </a:solidFill>
                <a:latin typeface="Century Gothic"/>
              </a:rPr>
              <a:t>Breach Experiences</a:t>
            </a:r>
          </a:p>
          <a:p>
            <a:pPr lvl="2" defTabSz="914400">
              <a:spcBef>
                <a:spcPts val="600"/>
              </a:spcBef>
              <a:spcAft>
                <a:spcPts val="600"/>
              </a:spcAft>
            </a:pPr>
            <a:r>
              <a:rPr lang="en-US" dirty="0">
                <a:solidFill>
                  <a:srgbClr val="808080"/>
                </a:solidFill>
                <a:latin typeface="Century Gothic"/>
              </a:rPr>
              <a:t>HCA (APIP Beazley)</a:t>
            </a:r>
          </a:p>
          <a:p>
            <a:pPr lvl="2" defTabSz="914400">
              <a:spcBef>
                <a:spcPts val="600"/>
              </a:spcBef>
              <a:spcAft>
                <a:spcPts val="600"/>
              </a:spcAft>
            </a:pPr>
            <a:r>
              <a:rPr lang="en-US" dirty="0">
                <a:solidFill>
                  <a:srgbClr val="808080"/>
                </a:solidFill>
                <a:latin typeface="Century Gothic"/>
              </a:rPr>
              <a:t>DFW (APIP Beazley)</a:t>
            </a:r>
          </a:p>
          <a:p>
            <a:pPr lvl="2" defTabSz="914400">
              <a:spcBef>
                <a:spcPts val="600"/>
              </a:spcBef>
              <a:spcAft>
                <a:spcPts val="600"/>
              </a:spcAft>
            </a:pPr>
            <a:r>
              <a:rPr lang="en-US" dirty="0">
                <a:solidFill>
                  <a:srgbClr val="808080"/>
                </a:solidFill>
                <a:latin typeface="Century Gothic"/>
              </a:rPr>
              <a:t>WSU (Beazley Private Policy)</a:t>
            </a:r>
          </a:p>
          <a:p>
            <a:pPr lvl="1" defTabSz="914400">
              <a:spcBef>
                <a:spcPts val="600"/>
              </a:spcBef>
              <a:spcAft>
                <a:spcPts val="600"/>
              </a:spcAft>
            </a:pPr>
            <a:endParaRPr lang="en-US" dirty="0">
              <a:solidFill>
                <a:srgbClr val="808080"/>
              </a:solidFill>
              <a:latin typeface="Century Gothic"/>
            </a:endParaRPr>
          </a:p>
          <a:p>
            <a:pPr marL="457200" lvl="1" indent="0" defTabSz="914400">
              <a:lnSpc>
                <a:spcPct val="200000"/>
              </a:lnSpc>
              <a:buNone/>
            </a:pPr>
            <a:endParaRPr lang="en-US" sz="1400" i="1" kern="0" dirty="0">
              <a:latin typeface="Century Gothic"/>
            </a:endParaRPr>
          </a:p>
        </p:txBody>
      </p:sp>
    </p:spTree>
    <p:extLst>
      <p:ext uri="{BB962C8B-B14F-4D97-AF65-F5344CB8AC3E}">
        <p14:creationId xmlns:p14="http://schemas.microsoft.com/office/powerpoint/2010/main" val="26743493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914400" fontAlgn="base">
              <a:spcBef>
                <a:spcPct val="0"/>
              </a:spcBef>
              <a:spcAft>
                <a:spcPct val="0"/>
              </a:spcAft>
              <a:defRPr/>
            </a:pPr>
            <a:fld id="{1FDB3CF6-01A1-4EF3-9A53-779A1E85EA22}" type="slidenum">
              <a:rPr lang="en-US">
                <a:solidFill>
                  <a:srgbClr val="000000"/>
                </a:solidFill>
                <a:latin typeface="Century Gothic"/>
              </a:rPr>
              <a:pPr defTabSz="914400" fontAlgn="base">
                <a:spcBef>
                  <a:spcPct val="0"/>
                </a:spcBef>
                <a:spcAft>
                  <a:spcPct val="0"/>
                </a:spcAft>
                <a:defRPr/>
              </a:pPr>
              <a:t>52</a:t>
            </a:fld>
            <a:endParaRPr lang="en-US" dirty="0">
              <a:solidFill>
                <a:srgbClr val="000000"/>
              </a:solidFill>
              <a:latin typeface="Century Gothic"/>
            </a:endParaRPr>
          </a:p>
        </p:txBody>
      </p:sp>
      <p:pic>
        <p:nvPicPr>
          <p:cNvPr id="3" name="Picture 2"/>
          <p:cNvPicPr>
            <a:picLocks noChangeAspect="1"/>
          </p:cNvPicPr>
          <p:nvPr/>
        </p:nvPicPr>
        <p:blipFill>
          <a:blip r:embed="rId2"/>
          <a:stretch>
            <a:fillRect/>
          </a:stretch>
        </p:blipFill>
        <p:spPr>
          <a:xfrm>
            <a:off x="4114801" y="76201"/>
            <a:ext cx="1902117" cy="914479"/>
          </a:xfrm>
          <a:prstGeom prst="rect">
            <a:avLst/>
          </a:prstGeom>
        </p:spPr>
      </p:pic>
      <p:sp>
        <p:nvSpPr>
          <p:cNvPr id="4" name="Text Placeholder 1"/>
          <p:cNvSpPr txBox="1">
            <a:spLocks/>
          </p:cNvSpPr>
          <p:nvPr/>
        </p:nvSpPr>
        <p:spPr bwMode="auto">
          <a:xfrm>
            <a:off x="1943072" y="1301116"/>
            <a:ext cx="6972328" cy="908684"/>
          </a:xfrm>
          <a:prstGeom prst="rect">
            <a:avLst/>
          </a:prstGeom>
          <a:noFill/>
          <a:ln w="9525">
            <a:noFill/>
            <a:miter lim="800000"/>
            <a:headEnd/>
            <a:tailEnd/>
          </a:ln>
        </p:spPr>
        <p:txBody>
          <a:bodyPr vert="horz" wrap="square" lIns="91436" tIns="45718" rIns="91436" bIns="45718" numCol="1" anchor="t" anchorCtr="0" compatLnSpc="1">
            <a:prstTxWarp prst="textNoShape">
              <a:avLst/>
            </a:prstTxWarp>
            <a:noAutofit/>
          </a:bodyPr>
          <a:lstStyle>
            <a:lvl1pPr marL="342900" indent="-342900" algn="l" rtl="0" eaLnBrk="0" fontAlgn="base" hangingPunct="0">
              <a:spcBef>
                <a:spcPct val="15000"/>
              </a:spcBef>
              <a:spcAft>
                <a:spcPct val="15000"/>
              </a:spcAft>
              <a:buClr>
                <a:srgbClr val="1C3664"/>
              </a:buClr>
              <a:buSzPct val="80000"/>
              <a:buFont typeface="Wingdings 2" pitchFamily="18" charset="2"/>
              <a:buChar char="¡"/>
              <a:defRPr sz="2800">
                <a:solidFill>
                  <a:srgbClr val="21578A"/>
                </a:solidFill>
                <a:latin typeface="+mn-lt"/>
                <a:ea typeface="+mn-ea"/>
                <a:cs typeface="+mn-cs"/>
              </a:defRPr>
            </a:lvl1pPr>
            <a:lvl2pPr marL="742950" indent="-285750" algn="l" rtl="0" eaLnBrk="0" fontAlgn="base" hangingPunct="0">
              <a:spcBef>
                <a:spcPct val="15000"/>
              </a:spcBef>
              <a:spcAft>
                <a:spcPct val="15000"/>
              </a:spcAft>
              <a:buClr>
                <a:srgbClr val="675C53"/>
              </a:buClr>
              <a:buFont typeface="Times New Roman" pitchFamily="18" charset="0"/>
              <a:buChar char="&gt;"/>
              <a:defRPr sz="2400">
                <a:solidFill>
                  <a:srgbClr val="675C53"/>
                </a:solidFill>
                <a:latin typeface="+mn-lt"/>
              </a:defRPr>
            </a:lvl2pPr>
            <a:lvl3pPr marL="1143000" indent="-228600" algn="l" rtl="0" eaLnBrk="0" fontAlgn="base" hangingPunct="0">
              <a:spcBef>
                <a:spcPct val="15000"/>
              </a:spcBef>
              <a:spcAft>
                <a:spcPct val="15000"/>
              </a:spcAft>
              <a:buClr>
                <a:srgbClr val="1C3664"/>
              </a:buClr>
              <a:buFont typeface="Wingdings" pitchFamily="2" charset="2"/>
              <a:buChar char="w"/>
              <a:defRPr sz="2000">
                <a:solidFill>
                  <a:srgbClr val="675C53"/>
                </a:solidFill>
                <a:latin typeface="+mn-lt"/>
              </a:defRPr>
            </a:lvl3pPr>
            <a:lvl4pPr marL="1600200" indent="-228600" algn="l" rtl="0" eaLnBrk="0" fontAlgn="base" hangingPunct="0">
              <a:spcBef>
                <a:spcPct val="15000"/>
              </a:spcBef>
              <a:spcAft>
                <a:spcPct val="15000"/>
              </a:spcAft>
              <a:buClr>
                <a:schemeClr val="tx1"/>
              </a:buClr>
              <a:buFont typeface="Wingdings" pitchFamily="2" charset="2"/>
              <a:buChar char="§"/>
              <a:defRPr sz="2000">
                <a:solidFill>
                  <a:srgbClr val="675C53"/>
                </a:solidFill>
                <a:latin typeface="+mn-lt"/>
              </a:defRPr>
            </a:lvl4pPr>
            <a:lvl5pPr marL="2057400" indent="-228600" algn="l" rtl="0" eaLnBrk="0" fontAlgn="base" hangingPunct="0">
              <a:spcBef>
                <a:spcPct val="15000"/>
              </a:spcBef>
              <a:spcAft>
                <a:spcPct val="15000"/>
              </a:spcAft>
              <a:buClr>
                <a:schemeClr val="tx1"/>
              </a:buClr>
              <a:buFont typeface="Wingdings" pitchFamily="2" charset="2"/>
              <a:buChar char="§"/>
              <a:defRPr sz="2000">
                <a:solidFill>
                  <a:srgbClr val="675C53"/>
                </a:solidFill>
                <a:latin typeface="+mn-lt"/>
              </a:defRPr>
            </a:lvl5pPr>
            <a:lvl6pPr marL="2514600" indent="-228600" algn="l" rtl="0" eaLnBrk="0" fontAlgn="base" hangingPunct="0">
              <a:spcBef>
                <a:spcPct val="15000"/>
              </a:spcBef>
              <a:spcAft>
                <a:spcPct val="15000"/>
              </a:spcAft>
              <a:buClr>
                <a:schemeClr val="tx1"/>
              </a:buClr>
              <a:buFont typeface="Wingdings" pitchFamily="2" charset="2"/>
              <a:buChar char="§"/>
              <a:defRPr>
                <a:solidFill>
                  <a:srgbClr val="675C53"/>
                </a:solidFill>
                <a:latin typeface="+mn-lt"/>
              </a:defRPr>
            </a:lvl6pPr>
            <a:lvl7pPr marL="2971800" indent="-228600" algn="l" rtl="0" eaLnBrk="0" fontAlgn="base" hangingPunct="0">
              <a:spcBef>
                <a:spcPct val="15000"/>
              </a:spcBef>
              <a:spcAft>
                <a:spcPct val="15000"/>
              </a:spcAft>
              <a:buClr>
                <a:schemeClr val="tx1"/>
              </a:buClr>
              <a:buFont typeface="Wingdings" pitchFamily="2" charset="2"/>
              <a:buChar char="§"/>
              <a:defRPr>
                <a:solidFill>
                  <a:srgbClr val="675C53"/>
                </a:solidFill>
                <a:latin typeface="+mn-lt"/>
              </a:defRPr>
            </a:lvl7pPr>
            <a:lvl8pPr marL="3429000" indent="-228600" algn="l" rtl="0" eaLnBrk="0" fontAlgn="base" hangingPunct="0">
              <a:spcBef>
                <a:spcPct val="15000"/>
              </a:spcBef>
              <a:spcAft>
                <a:spcPct val="15000"/>
              </a:spcAft>
              <a:buClr>
                <a:schemeClr val="tx1"/>
              </a:buClr>
              <a:buFont typeface="Wingdings" pitchFamily="2" charset="2"/>
              <a:buChar char="§"/>
              <a:defRPr>
                <a:solidFill>
                  <a:srgbClr val="675C53"/>
                </a:solidFill>
                <a:latin typeface="+mn-lt"/>
              </a:defRPr>
            </a:lvl8pPr>
            <a:lvl9pPr marL="3886200" indent="-228600" algn="l" rtl="0" eaLnBrk="0" fontAlgn="base" hangingPunct="0">
              <a:spcBef>
                <a:spcPct val="15000"/>
              </a:spcBef>
              <a:spcAft>
                <a:spcPct val="15000"/>
              </a:spcAft>
              <a:buClr>
                <a:schemeClr val="tx1"/>
              </a:buClr>
              <a:buFont typeface="Wingdings" pitchFamily="2" charset="2"/>
              <a:buChar char="§"/>
              <a:defRPr>
                <a:solidFill>
                  <a:srgbClr val="675C53"/>
                </a:solidFill>
                <a:latin typeface="+mn-lt"/>
              </a:defRPr>
            </a:lvl9pPr>
          </a:lstStyle>
          <a:p>
            <a:pPr marL="0" indent="0" defTabSz="914400">
              <a:lnSpc>
                <a:spcPct val="200000"/>
              </a:lnSpc>
              <a:buNone/>
            </a:pPr>
            <a:r>
              <a:rPr lang="en-US" sz="2400" kern="0" dirty="0">
                <a:latin typeface="Century Gothic"/>
              </a:rPr>
              <a:t>State Insurance Coverage</a:t>
            </a:r>
          </a:p>
          <a:p>
            <a:pPr lvl="1" defTabSz="914400">
              <a:spcBef>
                <a:spcPts val="600"/>
              </a:spcBef>
              <a:spcAft>
                <a:spcPts val="600"/>
              </a:spcAft>
            </a:pPr>
            <a:endParaRPr lang="en-US" dirty="0">
              <a:solidFill>
                <a:srgbClr val="808080"/>
              </a:solidFill>
              <a:latin typeface="Century Gothic"/>
            </a:endParaRPr>
          </a:p>
          <a:p>
            <a:pPr marL="457200" lvl="1" indent="0" defTabSz="914400">
              <a:lnSpc>
                <a:spcPct val="200000"/>
              </a:lnSpc>
              <a:buNone/>
            </a:pPr>
            <a:endParaRPr lang="en-US" sz="1400" i="1" kern="0" dirty="0">
              <a:latin typeface="Century Gothic"/>
            </a:endParaRPr>
          </a:p>
        </p:txBody>
      </p:sp>
      <p:pic>
        <p:nvPicPr>
          <p:cNvPr id="5" name="Picture 4"/>
          <p:cNvPicPr>
            <a:picLocks noChangeAspect="1"/>
          </p:cNvPicPr>
          <p:nvPr/>
        </p:nvPicPr>
        <p:blipFill>
          <a:blip r:embed="rId3"/>
          <a:stretch>
            <a:fillRect/>
          </a:stretch>
        </p:blipFill>
        <p:spPr>
          <a:xfrm>
            <a:off x="2057401" y="2230419"/>
            <a:ext cx="6742737" cy="1960581"/>
          </a:xfrm>
          <a:prstGeom prst="rect">
            <a:avLst/>
          </a:prstGeom>
        </p:spPr>
      </p:pic>
    </p:spTree>
    <p:extLst>
      <p:ext uri="{BB962C8B-B14F-4D97-AF65-F5344CB8AC3E}">
        <p14:creationId xmlns:p14="http://schemas.microsoft.com/office/powerpoint/2010/main" val="20410546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914400" fontAlgn="base">
              <a:spcBef>
                <a:spcPct val="0"/>
              </a:spcBef>
              <a:spcAft>
                <a:spcPct val="0"/>
              </a:spcAft>
              <a:defRPr/>
            </a:pPr>
            <a:fld id="{1FDB3CF6-01A1-4EF3-9A53-779A1E85EA22}" type="slidenum">
              <a:rPr lang="en-US">
                <a:solidFill>
                  <a:srgbClr val="000000"/>
                </a:solidFill>
                <a:latin typeface="Century Gothic"/>
              </a:rPr>
              <a:pPr defTabSz="914400" fontAlgn="base">
                <a:spcBef>
                  <a:spcPct val="0"/>
                </a:spcBef>
                <a:spcAft>
                  <a:spcPct val="0"/>
                </a:spcAft>
                <a:defRPr/>
              </a:pPr>
              <a:t>53</a:t>
            </a:fld>
            <a:endParaRPr lang="en-US" dirty="0">
              <a:solidFill>
                <a:srgbClr val="000000"/>
              </a:solidFill>
              <a:latin typeface="Century Gothic"/>
            </a:endParaRPr>
          </a:p>
        </p:txBody>
      </p:sp>
      <p:pic>
        <p:nvPicPr>
          <p:cNvPr id="3" name="Picture 2"/>
          <p:cNvPicPr>
            <a:picLocks noChangeAspect="1"/>
          </p:cNvPicPr>
          <p:nvPr/>
        </p:nvPicPr>
        <p:blipFill>
          <a:blip r:embed="rId2"/>
          <a:stretch>
            <a:fillRect/>
          </a:stretch>
        </p:blipFill>
        <p:spPr>
          <a:xfrm>
            <a:off x="4114801" y="76201"/>
            <a:ext cx="1902117" cy="914479"/>
          </a:xfrm>
          <a:prstGeom prst="rect">
            <a:avLst/>
          </a:prstGeom>
        </p:spPr>
      </p:pic>
      <p:sp>
        <p:nvSpPr>
          <p:cNvPr id="4" name="Text Placeholder 1"/>
          <p:cNvSpPr txBox="1">
            <a:spLocks/>
          </p:cNvSpPr>
          <p:nvPr/>
        </p:nvSpPr>
        <p:spPr bwMode="auto">
          <a:xfrm>
            <a:off x="1943072" y="1301116"/>
            <a:ext cx="6972328" cy="5099684"/>
          </a:xfrm>
          <a:prstGeom prst="rect">
            <a:avLst/>
          </a:prstGeom>
          <a:noFill/>
          <a:ln w="9525">
            <a:noFill/>
            <a:miter lim="800000"/>
            <a:headEnd/>
            <a:tailEnd/>
          </a:ln>
        </p:spPr>
        <p:txBody>
          <a:bodyPr vert="horz" wrap="square" lIns="91436" tIns="45718" rIns="91436" bIns="45718" numCol="1" anchor="t" anchorCtr="0" compatLnSpc="1">
            <a:prstTxWarp prst="textNoShape">
              <a:avLst/>
            </a:prstTxWarp>
            <a:noAutofit/>
          </a:bodyPr>
          <a:lstStyle>
            <a:lvl1pPr marL="342900" indent="-342900" algn="l" rtl="0" eaLnBrk="0" fontAlgn="base" hangingPunct="0">
              <a:spcBef>
                <a:spcPct val="15000"/>
              </a:spcBef>
              <a:spcAft>
                <a:spcPct val="15000"/>
              </a:spcAft>
              <a:buClr>
                <a:srgbClr val="1C3664"/>
              </a:buClr>
              <a:buSzPct val="80000"/>
              <a:buFont typeface="Wingdings 2" pitchFamily="18" charset="2"/>
              <a:buChar char="¡"/>
              <a:defRPr sz="2800">
                <a:solidFill>
                  <a:srgbClr val="21578A"/>
                </a:solidFill>
                <a:latin typeface="+mn-lt"/>
                <a:ea typeface="+mn-ea"/>
                <a:cs typeface="+mn-cs"/>
              </a:defRPr>
            </a:lvl1pPr>
            <a:lvl2pPr marL="742950" indent="-285750" algn="l" rtl="0" eaLnBrk="0" fontAlgn="base" hangingPunct="0">
              <a:spcBef>
                <a:spcPct val="15000"/>
              </a:spcBef>
              <a:spcAft>
                <a:spcPct val="15000"/>
              </a:spcAft>
              <a:buClr>
                <a:srgbClr val="675C53"/>
              </a:buClr>
              <a:buFont typeface="Times New Roman" pitchFamily="18" charset="0"/>
              <a:buChar char="&gt;"/>
              <a:defRPr sz="2400">
                <a:solidFill>
                  <a:srgbClr val="675C53"/>
                </a:solidFill>
                <a:latin typeface="+mn-lt"/>
              </a:defRPr>
            </a:lvl2pPr>
            <a:lvl3pPr marL="1143000" indent="-228600" algn="l" rtl="0" eaLnBrk="0" fontAlgn="base" hangingPunct="0">
              <a:spcBef>
                <a:spcPct val="15000"/>
              </a:spcBef>
              <a:spcAft>
                <a:spcPct val="15000"/>
              </a:spcAft>
              <a:buClr>
                <a:srgbClr val="1C3664"/>
              </a:buClr>
              <a:buFont typeface="Wingdings" pitchFamily="2" charset="2"/>
              <a:buChar char="w"/>
              <a:defRPr sz="2000">
                <a:solidFill>
                  <a:srgbClr val="675C53"/>
                </a:solidFill>
                <a:latin typeface="+mn-lt"/>
              </a:defRPr>
            </a:lvl3pPr>
            <a:lvl4pPr marL="1600200" indent="-228600" algn="l" rtl="0" eaLnBrk="0" fontAlgn="base" hangingPunct="0">
              <a:spcBef>
                <a:spcPct val="15000"/>
              </a:spcBef>
              <a:spcAft>
                <a:spcPct val="15000"/>
              </a:spcAft>
              <a:buClr>
                <a:schemeClr val="tx1"/>
              </a:buClr>
              <a:buFont typeface="Wingdings" pitchFamily="2" charset="2"/>
              <a:buChar char="§"/>
              <a:defRPr sz="2000">
                <a:solidFill>
                  <a:srgbClr val="675C53"/>
                </a:solidFill>
                <a:latin typeface="+mn-lt"/>
              </a:defRPr>
            </a:lvl4pPr>
            <a:lvl5pPr marL="2057400" indent="-228600" algn="l" rtl="0" eaLnBrk="0" fontAlgn="base" hangingPunct="0">
              <a:spcBef>
                <a:spcPct val="15000"/>
              </a:spcBef>
              <a:spcAft>
                <a:spcPct val="15000"/>
              </a:spcAft>
              <a:buClr>
                <a:schemeClr val="tx1"/>
              </a:buClr>
              <a:buFont typeface="Wingdings" pitchFamily="2" charset="2"/>
              <a:buChar char="§"/>
              <a:defRPr sz="2000">
                <a:solidFill>
                  <a:srgbClr val="675C53"/>
                </a:solidFill>
                <a:latin typeface="+mn-lt"/>
              </a:defRPr>
            </a:lvl5pPr>
            <a:lvl6pPr marL="2514600" indent="-228600" algn="l" rtl="0" eaLnBrk="0" fontAlgn="base" hangingPunct="0">
              <a:spcBef>
                <a:spcPct val="15000"/>
              </a:spcBef>
              <a:spcAft>
                <a:spcPct val="15000"/>
              </a:spcAft>
              <a:buClr>
                <a:schemeClr val="tx1"/>
              </a:buClr>
              <a:buFont typeface="Wingdings" pitchFamily="2" charset="2"/>
              <a:buChar char="§"/>
              <a:defRPr>
                <a:solidFill>
                  <a:srgbClr val="675C53"/>
                </a:solidFill>
                <a:latin typeface="+mn-lt"/>
              </a:defRPr>
            </a:lvl6pPr>
            <a:lvl7pPr marL="2971800" indent="-228600" algn="l" rtl="0" eaLnBrk="0" fontAlgn="base" hangingPunct="0">
              <a:spcBef>
                <a:spcPct val="15000"/>
              </a:spcBef>
              <a:spcAft>
                <a:spcPct val="15000"/>
              </a:spcAft>
              <a:buClr>
                <a:schemeClr val="tx1"/>
              </a:buClr>
              <a:buFont typeface="Wingdings" pitchFamily="2" charset="2"/>
              <a:buChar char="§"/>
              <a:defRPr>
                <a:solidFill>
                  <a:srgbClr val="675C53"/>
                </a:solidFill>
                <a:latin typeface="+mn-lt"/>
              </a:defRPr>
            </a:lvl7pPr>
            <a:lvl8pPr marL="3429000" indent="-228600" algn="l" rtl="0" eaLnBrk="0" fontAlgn="base" hangingPunct="0">
              <a:spcBef>
                <a:spcPct val="15000"/>
              </a:spcBef>
              <a:spcAft>
                <a:spcPct val="15000"/>
              </a:spcAft>
              <a:buClr>
                <a:schemeClr val="tx1"/>
              </a:buClr>
              <a:buFont typeface="Wingdings" pitchFamily="2" charset="2"/>
              <a:buChar char="§"/>
              <a:defRPr>
                <a:solidFill>
                  <a:srgbClr val="675C53"/>
                </a:solidFill>
                <a:latin typeface="+mn-lt"/>
              </a:defRPr>
            </a:lvl8pPr>
            <a:lvl9pPr marL="3886200" indent="-228600" algn="l" rtl="0" eaLnBrk="0" fontAlgn="base" hangingPunct="0">
              <a:spcBef>
                <a:spcPct val="15000"/>
              </a:spcBef>
              <a:spcAft>
                <a:spcPct val="15000"/>
              </a:spcAft>
              <a:buClr>
                <a:schemeClr val="tx1"/>
              </a:buClr>
              <a:buFont typeface="Wingdings" pitchFamily="2" charset="2"/>
              <a:buChar char="§"/>
              <a:defRPr>
                <a:solidFill>
                  <a:srgbClr val="675C53"/>
                </a:solidFill>
                <a:latin typeface="+mn-lt"/>
              </a:defRPr>
            </a:lvl9pPr>
          </a:lstStyle>
          <a:p>
            <a:pPr marL="0" indent="0" defTabSz="914400">
              <a:lnSpc>
                <a:spcPct val="200000"/>
              </a:lnSpc>
              <a:buNone/>
            </a:pPr>
            <a:r>
              <a:rPr lang="en-US" sz="2400" kern="0" dirty="0">
                <a:latin typeface="Century Gothic"/>
              </a:rPr>
              <a:t>Recommendations</a:t>
            </a:r>
          </a:p>
          <a:p>
            <a:pPr lvl="1" defTabSz="914400">
              <a:spcBef>
                <a:spcPts val="600"/>
              </a:spcBef>
              <a:spcAft>
                <a:spcPts val="600"/>
              </a:spcAft>
            </a:pPr>
            <a:r>
              <a:rPr lang="en-US" dirty="0">
                <a:solidFill>
                  <a:srgbClr val="808080"/>
                </a:solidFill>
                <a:latin typeface="Century Gothic"/>
              </a:rPr>
              <a:t>A small policy will get you access to resources</a:t>
            </a:r>
          </a:p>
          <a:p>
            <a:pPr lvl="2" defTabSz="914400">
              <a:spcBef>
                <a:spcPts val="600"/>
              </a:spcBef>
              <a:spcAft>
                <a:spcPts val="600"/>
              </a:spcAft>
            </a:pPr>
            <a:r>
              <a:rPr lang="en-US" dirty="0">
                <a:solidFill>
                  <a:srgbClr val="808080"/>
                </a:solidFill>
                <a:latin typeface="Century Gothic"/>
              </a:rPr>
              <a:t>Legal</a:t>
            </a:r>
          </a:p>
          <a:p>
            <a:pPr lvl="2" defTabSz="914400">
              <a:spcBef>
                <a:spcPts val="600"/>
              </a:spcBef>
              <a:spcAft>
                <a:spcPts val="600"/>
              </a:spcAft>
            </a:pPr>
            <a:r>
              <a:rPr lang="en-US" dirty="0">
                <a:solidFill>
                  <a:srgbClr val="808080"/>
                </a:solidFill>
                <a:latin typeface="Century Gothic"/>
              </a:rPr>
              <a:t>Notification and Credit Monitoring</a:t>
            </a:r>
          </a:p>
          <a:p>
            <a:pPr lvl="2" defTabSz="914400">
              <a:spcBef>
                <a:spcPts val="600"/>
              </a:spcBef>
              <a:spcAft>
                <a:spcPts val="600"/>
              </a:spcAft>
            </a:pPr>
            <a:r>
              <a:rPr lang="en-US" dirty="0">
                <a:solidFill>
                  <a:srgbClr val="808080"/>
                </a:solidFill>
                <a:latin typeface="Century Gothic"/>
              </a:rPr>
              <a:t>Forensic Investigation Support</a:t>
            </a:r>
          </a:p>
          <a:p>
            <a:pPr lvl="1" defTabSz="914400">
              <a:spcBef>
                <a:spcPts val="600"/>
              </a:spcBef>
              <a:spcAft>
                <a:spcPts val="600"/>
              </a:spcAft>
            </a:pPr>
            <a:r>
              <a:rPr lang="en-US" dirty="0">
                <a:solidFill>
                  <a:srgbClr val="808080"/>
                </a:solidFill>
                <a:latin typeface="Century Gothic"/>
              </a:rPr>
              <a:t>Get Risk Management &amp; IT working together </a:t>
            </a:r>
          </a:p>
          <a:p>
            <a:pPr lvl="1" defTabSz="914400">
              <a:spcBef>
                <a:spcPts val="600"/>
              </a:spcBef>
              <a:spcAft>
                <a:spcPts val="600"/>
              </a:spcAft>
            </a:pPr>
            <a:r>
              <a:rPr lang="en-US" dirty="0">
                <a:solidFill>
                  <a:srgbClr val="808080"/>
                </a:solidFill>
                <a:latin typeface="Century Gothic"/>
              </a:rPr>
              <a:t>Combined Incident Response Planning</a:t>
            </a:r>
          </a:p>
          <a:p>
            <a:pPr lvl="1" defTabSz="914400">
              <a:spcBef>
                <a:spcPts val="600"/>
              </a:spcBef>
              <a:spcAft>
                <a:spcPts val="600"/>
              </a:spcAft>
            </a:pPr>
            <a:endParaRPr lang="en-US" dirty="0">
              <a:solidFill>
                <a:srgbClr val="808080"/>
              </a:solidFill>
              <a:latin typeface="Century Gothic"/>
            </a:endParaRPr>
          </a:p>
          <a:p>
            <a:pPr marL="457200" lvl="1" indent="0" defTabSz="914400">
              <a:lnSpc>
                <a:spcPct val="200000"/>
              </a:lnSpc>
              <a:buNone/>
            </a:pPr>
            <a:endParaRPr lang="en-US" sz="1400" i="1" kern="0" dirty="0">
              <a:latin typeface="Century Gothic"/>
            </a:endParaRPr>
          </a:p>
        </p:txBody>
      </p:sp>
    </p:spTree>
    <p:extLst>
      <p:ext uri="{BB962C8B-B14F-4D97-AF65-F5344CB8AC3E}">
        <p14:creationId xmlns:p14="http://schemas.microsoft.com/office/powerpoint/2010/main" val="32501873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914400" fontAlgn="base">
              <a:spcBef>
                <a:spcPct val="0"/>
              </a:spcBef>
              <a:spcAft>
                <a:spcPct val="0"/>
              </a:spcAft>
              <a:defRPr/>
            </a:pPr>
            <a:fld id="{1FDB3CF6-01A1-4EF3-9A53-779A1E85EA22}" type="slidenum">
              <a:rPr lang="en-US">
                <a:solidFill>
                  <a:srgbClr val="000000"/>
                </a:solidFill>
                <a:latin typeface="Century Gothic"/>
              </a:rPr>
              <a:pPr defTabSz="914400" fontAlgn="base">
                <a:spcBef>
                  <a:spcPct val="0"/>
                </a:spcBef>
                <a:spcAft>
                  <a:spcPct val="0"/>
                </a:spcAft>
                <a:defRPr/>
              </a:pPr>
              <a:t>54</a:t>
            </a:fld>
            <a:endParaRPr lang="en-US" dirty="0">
              <a:solidFill>
                <a:srgbClr val="000000"/>
              </a:solidFill>
              <a:latin typeface="Century Gothic"/>
            </a:endParaRP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1214" y="2119314"/>
            <a:ext cx="6681787" cy="261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19047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BD8C7-7FF8-42D1-B20C-69D5EA5D625B}"/>
              </a:ext>
            </a:extLst>
          </p:cNvPr>
          <p:cNvSpPr>
            <a:spLocks noGrp="1"/>
          </p:cNvSpPr>
          <p:nvPr>
            <p:ph type="title"/>
          </p:nvPr>
        </p:nvSpPr>
        <p:spPr/>
        <p:txBody>
          <a:bodyPr>
            <a:normAutofit fontScale="90000"/>
          </a:bodyPr>
          <a:lstStyle/>
          <a:p>
            <a:r>
              <a:rPr lang="en-US" dirty="0"/>
              <a:t>Cyber Reserve Corps – Washington State Concept, Best Practices from Michigan, and Stakeholder Input</a:t>
            </a:r>
          </a:p>
        </p:txBody>
      </p:sp>
      <p:sp>
        <p:nvSpPr>
          <p:cNvPr id="3" name="Content Placeholder 2">
            <a:extLst>
              <a:ext uri="{FF2B5EF4-FFF2-40B4-BE49-F238E27FC236}">
                <a16:creationId xmlns:a16="http://schemas.microsoft.com/office/drawing/2014/main" id="{B909B42B-8C5E-4C68-976F-DB26F93DCFB1}"/>
              </a:ext>
            </a:extLst>
          </p:cNvPr>
          <p:cNvSpPr>
            <a:spLocks noGrp="1"/>
          </p:cNvSpPr>
          <p:nvPr>
            <p:ph idx="1"/>
          </p:nvPr>
        </p:nvSpPr>
        <p:spPr/>
        <p:txBody>
          <a:bodyPr/>
          <a:lstStyle/>
          <a:p>
            <a:r>
              <a:rPr lang="en-US" b="1" dirty="0"/>
              <a:t>Panel:</a:t>
            </a:r>
          </a:p>
          <a:p>
            <a:pPr lvl="1"/>
            <a:r>
              <a:rPr lang="en-US" dirty="0"/>
              <a:t>Moderator: Jodie Ryan, Corporate Information Security, T-Mobile</a:t>
            </a:r>
          </a:p>
          <a:p>
            <a:pPr lvl="1"/>
            <a:r>
              <a:rPr lang="en-US" dirty="0"/>
              <a:t>Col. Kelly Hughes, Senior IT Security Advisor, Washington State Military Department</a:t>
            </a:r>
          </a:p>
          <a:p>
            <a:pPr lvl="1"/>
            <a:r>
              <a:rPr lang="en-US" dirty="0"/>
              <a:t>Ray Davidson, Office of the CSO, Michigan Cyber Civilian Corps (MiC3)</a:t>
            </a:r>
          </a:p>
        </p:txBody>
      </p:sp>
    </p:spTree>
    <p:extLst>
      <p:ext uri="{BB962C8B-B14F-4D97-AF65-F5344CB8AC3E}">
        <p14:creationId xmlns:p14="http://schemas.microsoft.com/office/powerpoint/2010/main" val="38747134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095500" y="1714502"/>
            <a:ext cx="8229600" cy="3314699"/>
          </a:xfrm>
          <a:prstGeom prst="rect">
            <a:avLst/>
          </a:prstGeom>
        </p:spPr>
        <p:txBody>
          <a:bodyPr vert="horz" lIns="68580" tIns="34290" rIns="68580" bIns="34290" rtlCol="0" anchor="ctr">
            <a:noAutofit/>
          </a:bodyPr>
          <a:lstStyle>
            <a:lvl1pPr marL="342900" indent="-342900" algn="ctr" defTabSz="914400" rtl="0" eaLnBrk="1" latinLnBrk="0" hangingPunct="1">
              <a:spcBef>
                <a:spcPct val="0"/>
              </a:spcBef>
              <a:buFont typeface="Arial" pitchFamily="34" charset="0"/>
              <a:buNone/>
              <a:defRPr sz="4400" kern="1200">
                <a:solidFill>
                  <a:schemeClr val="tx1"/>
                </a:solidFill>
                <a:latin typeface="+mj-lt"/>
                <a:ea typeface="+mj-ea"/>
                <a:cs typeface="+mj-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solidFill>
                  <a:prstClr val="black">
                    <a:lumMod val="95000"/>
                    <a:lumOff val="5000"/>
                  </a:prstClr>
                </a:solidFill>
                <a:latin typeface="Calibri"/>
              </a:rPr>
              <a:t> </a:t>
            </a:r>
            <a:r>
              <a:rPr lang="en-US" sz="4050" b="1" dirty="0">
                <a:solidFill>
                  <a:prstClr val="black">
                    <a:lumMod val="95000"/>
                    <a:lumOff val="5000"/>
                  </a:prstClr>
                </a:solidFill>
                <a:latin typeface="Calibri"/>
              </a:rPr>
              <a:t> </a:t>
            </a:r>
          </a:p>
          <a:p>
            <a:r>
              <a:rPr lang="en-US" sz="4050" b="1" dirty="0">
                <a:solidFill>
                  <a:prstClr val="black">
                    <a:lumMod val="95000"/>
                    <a:lumOff val="5000"/>
                  </a:prstClr>
                </a:solidFill>
                <a:latin typeface="Calibri"/>
              </a:rPr>
              <a:t>Colonel Kelly Hughes</a:t>
            </a:r>
          </a:p>
          <a:p>
            <a:r>
              <a:rPr lang="en-US" sz="4050" b="1" dirty="0">
                <a:solidFill>
                  <a:prstClr val="black">
                    <a:lumMod val="95000"/>
                    <a:lumOff val="5000"/>
                  </a:prstClr>
                </a:solidFill>
                <a:latin typeface="Calibri"/>
              </a:rPr>
              <a:t>Senior Cyber Security Advisor</a:t>
            </a:r>
          </a:p>
          <a:p>
            <a:r>
              <a:rPr lang="en-US" sz="4050" b="1" dirty="0">
                <a:solidFill>
                  <a:prstClr val="black">
                    <a:lumMod val="95000"/>
                    <a:lumOff val="5000"/>
                  </a:prstClr>
                </a:solidFill>
                <a:latin typeface="Calibri"/>
              </a:rPr>
              <a:t>WA Air National Guard</a:t>
            </a:r>
            <a:endParaRPr lang="en-US" sz="2250" b="1" dirty="0">
              <a:solidFill>
                <a:prstClr val="black">
                  <a:lumMod val="95000"/>
                  <a:lumOff val="5000"/>
                </a:prstClr>
              </a:solidFill>
              <a:latin typeface="Calibri"/>
            </a:endParaRPr>
          </a:p>
          <a:p>
            <a:endParaRPr lang="en-US" sz="2700" dirty="0">
              <a:solidFill>
                <a:prstClr val="black">
                  <a:lumMod val="95000"/>
                  <a:lumOff val="5000"/>
                </a:prstClr>
              </a:solidFill>
              <a:latin typeface="Calibri"/>
            </a:endParaRPr>
          </a:p>
          <a:p>
            <a:endParaRPr lang="en-US" sz="1800" dirty="0">
              <a:solidFill>
                <a:prstClr val="black">
                  <a:lumMod val="95000"/>
                  <a:lumOff val="5000"/>
                </a:prstClr>
              </a:solidFill>
              <a:latin typeface="Calibri"/>
            </a:endParaRPr>
          </a:p>
          <a:p>
            <a:r>
              <a:rPr lang="en-US" sz="1800" dirty="0">
                <a:solidFill>
                  <a:prstClr val="black">
                    <a:lumMod val="95000"/>
                    <a:lumOff val="5000"/>
                  </a:prstClr>
                </a:solidFill>
                <a:latin typeface="Calibri"/>
              </a:rPr>
              <a:t>16 November 2017</a:t>
            </a:r>
          </a:p>
          <a:p>
            <a:endParaRPr lang="en-US" sz="1500" dirty="0">
              <a:solidFill>
                <a:prstClr val="black">
                  <a:lumMod val="95000"/>
                  <a:lumOff val="5000"/>
                </a:prstClr>
              </a:solidFill>
              <a:latin typeface="Calibri"/>
            </a:endParaRPr>
          </a:p>
        </p:txBody>
      </p:sp>
      <p:sp>
        <p:nvSpPr>
          <p:cNvPr id="2" name="Slide Number Placeholder 1"/>
          <p:cNvSpPr>
            <a:spLocks noGrp="1"/>
          </p:cNvSpPr>
          <p:nvPr>
            <p:ph type="sldNum" sz="quarter" idx="12"/>
          </p:nvPr>
        </p:nvSpPr>
        <p:spPr/>
        <p:txBody>
          <a:bodyPr/>
          <a:lstStyle/>
          <a:p>
            <a:pPr defTabSz="914400"/>
            <a:r>
              <a:rPr lang="en-US" dirty="0">
                <a:solidFill>
                  <a:prstClr val="black">
                    <a:tint val="75000"/>
                  </a:prstClr>
                </a:solidFill>
                <a:latin typeface="Calibri"/>
              </a:rPr>
              <a:t>		</a:t>
            </a:r>
            <a:fld id="{49021DFE-478D-464A-8BBE-9E4527AE4441}" type="slidenum">
              <a:rPr lang="en-US">
                <a:solidFill>
                  <a:prstClr val="black">
                    <a:tint val="75000"/>
                  </a:prstClr>
                </a:solidFill>
                <a:latin typeface="Calibri"/>
              </a:rPr>
              <a:pPr defTabSz="914400"/>
              <a:t>56</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0642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would you respond?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1467062"/>
            <a:ext cx="6934200" cy="5214777"/>
          </a:xfrm>
          <a:prstGeom prst="rect">
            <a:avLst/>
          </a:prstGeom>
        </p:spPr>
      </p:pic>
    </p:spTree>
    <p:extLst>
      <p:ext uri="{BB962C8B-B14F-4D97-AF65-F5344CB8AC3E}">
        <p14:creationId xmlns:p14="http://schemas.microsoft.com/office/powerpoint/2010/main" val="20194201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happens when YOUR IT is tapped out?</a:t>
            </a:r>
          </a:p>
        </p:txBody>
      </p:sp>
      <p:pic>
        <p:nvPicPr>
          <p:cNvPr id="5" name="Picture 4"/>
          <p:cNvPicPr>
            <a:picLocks noChangeAspect="1"/>
          </p:cNvPicPr>
          <p:nvPr/>
        </p:nvPicPr>
        <p:blipFill rotWithShape="1">
          <a:blip r:embed="rId2"/>
          <a:srcRect l="14240" t="45443" r="81166" b="30444"/>
          <a:stretch/>
        </p:blipFill>
        <p:spPr>
          <a:xfrm>
            <a:off x="4862695" y="4267201"/>
            <a:ext cx="3684508" cy="2419927"/>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945" t="27264" r="3847" b="21581"/>
          <a:stretch/>
        </p:blipFill>
        <p:spPr>
          <a:xfrm>
            <a:off x="3824256" y="1752600"/>
            <a:ext cx="6843745" cy="2514600"/>
          </a:xfrm>
          <a:prstGeom prst="rect">
            <a:avLst/>
          </a:prstGeom>
        </p:spPr>
      </p:pic>
      <p:sp>
        <p:nvSpPr>
          <p:cNvPr id="7" name="Rectangle 6"/>
          <p:cNvSpPr/>
          <p:nvPr/>
        </p:nvSpPr>
        <p:spPr>
          <a:xfrm>
            <a:off x="1563256" y="1425170"/>
            <a:ext cx="5594801" cy="923330"/>
          </a:xfrm>
          <a:prstGeom prst="rect">
            <a:avLst/>
          </a:prstGeom>
          <a:noFill/>
        </p:spPr>
        <p:txBody>
          <a:bodyPr wrap="none" lIns="91440" tIns="45720" rIns="91440" bIns="45720">
            <a:spAutoFit/>
          </a:bodyPr>
          <a:lstStyle/>
          <a:p>
            <a:pPr algn="ctr" defTabSz="914400"/>
            <a:r>
              <a:rPr lang="en-US" sz="5400" b="1"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Calibri"/>
              </a:rPr>
              <a:t>Managing issues….</a:t>
            </a:r>
          </a:p>
        </p:txBody>
      </p:sp>
      <p:sp>
        <p:nvSpPr>
          <p:cNvPr id="8" name="Rectangle 7"/>
          <p:cNvSpPr/>
          <p:nvPr/>
        </p:nvSpPr>
        <p:spPr>
          <a:xfrm>
            <a:off x="1600201" y="4724400"/>
            <a:ext cx="3262495" cy="1754326"/>
          </a:xfrm>
          <a:prstGeom prst="rect">
            <a:avLst/>
          </a:prstGeom>
          <a:noFill/>
        </p:spPr>
        <p:txBody>
          <a:bodyPr wrap="none" lIns="91440" tIns="45720" rIns="91440" bIns="45720">
            <a:spAutoFit/>
          </a:bodyPr>
          <a:lstStyle/>
          <a:p>
            <a:pPr algn="ctr" defTabSz="914400"/>
            <a:r>
              <a:rPr lang="en-US" sz="5400" b="1" dirty="0">
                <a:ln w="22225">
                  <a:solidFill>
                    <a:srgbClr val="C0504D"/>
                  </a:solidFill>
                  <a:prstDash val="solid"/>
                </a:ln>
                <a:solidFill>
                  <a:srgbClr val="C0504D">
                    <a:lumMod val="40000"/>
                    <a:lumOff val="60000"/>
                  </a:srgbClr>
                </a:solidFill>
                <a:latin typeface="Calibri"/>
              </a:rPr>
              <a:t>With </a:t>
            </a:r>
          </a:p>
          <a:p>
            <a:pPr algn="ctr" defTabSz="914400"/>
            <a:r>
              <a:rPr lang="en-US" sz="5400" b="1" dirty="0">
                <a:ln w="22225">
                  <a:solidFill>
                    <a:srgbClr val="C0504D"/>
                  </a:solidFill>
                  <a:prstDash val="solid"/>
                </a:ln>
                <a:solidFill>
                  <a:srgbClr val="C0504D">
                    <a:lumMod val="40000"/>
                    <a:lumOff val="60000"/>
                  </a:srgbClr>
                </a:solidFill>
                <a:latin typeface="Calibri"/>
              </a:rPr>
              <a:t>resources?</a:t>
            </a:r>
          </a:p>
        </p:txBody>
      </p:sp>
    </p:spTree>
    <p:extLst>
      <p:ext uri="{BB962C8B-B14F-4D97-AF65-F5344CB8AC3E}">
        <p14:creationId xmlns:p14="http://schemas.microsoft.com/office/powerpoint/2010/main" val="6156214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90600"/>
            <a:ext cx="8229600" cy="533400"/>
          </a:xfrm>
        </p:spPr>
        <p:txBody>
          <a:bodyPr/>
          <a:lstStyle/>
          <a:p>
            <a:r>
              <a:rPr lang="en-US" b="1" dirty="0"/>
              <a:t> Current Response for cyber incidents</a:t>
            </a:r>
          </a:p>
        </p:txBody>
      </p:sp>
      <p:graphicFrame>
        <p:nvGraphicFramePr>
          <p:cNvPr id="7" name="Content Placeholder 6"/>
          <p:cNvGraphicFramePr>
            <a:graphicFrameLocks noGrp="1"/>
          </p:cNvGraphicFramePr>
          <p:nvPr>
            <p:ph idx="1"/>
            <p:extLst/>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2971801" y="1563255"/>
            <a:ext cx="893193" cy="369332"/>
          </a:xfrm>
          <a:prstGeom prst="rect">
            <a:avLst/>
          </a:prstGeom>
          <a:noFill/>
        </p:spPr>
        <p:txBody>
          <a:bodyPr wrap="none" rtlCol="0">
            <a:spAutoFit/>
          </a:bodyPr>
          <a:lstStyle/>
          <a:p>
            <a:pPr defTabSz="914400"/>
            <a:r>
              <a:rPr lang="en-US" b="1" dirty="0">
                <a:solidFill>
                  <a:prstClr val="black"/>
                </a:solidFill>
                <a:latin typeface="Calibri"/>
              </a:rPr>
              <a:t>Title 10</a:t>
            </a:r>
          </a:p>
        </p:txBody>
      </p:sp>
      <p:sp>
        <p:nvSpPr>
          <p:cNvPr id="10" name="TextBox 9"/>
          <p:cNvSpPr txBox="1"/>
          <p:nvPr/>
        </p:nvSpPr>
        <p:spPr>
          <a:xfrm>
            <a:off x="7749765" y="1565565"/>
            <a:ext cx="2120902" cy="369332"/>
          </a:xfrm>
          <a:prstGeom prst="rect">
            <a:avLst/>
          </a:prstGeom>
          <a:noFill/>
        </p:spPr>
        <p:txBody>
          <a:bodyPr wrap="none" rtlCol="0">
            <a:spAutoFit/>
          </a:bodyPr>
          <a:lstStyle/>
          <a:p>
            <a:pPr defTabSz="914400"/>
            <a:r>
              <a:rPr lang="en-US" b="1" dirty="0">
                <a:solidFill>
                  <a:prstClr val="black"/>
                </a:solidFill>
                <a:latin typeface="Calibri"/>
              </a:rPr>
              <a:t>State of Washington</a:t>
            </a:r>
          </a:p>
        </p:txBody>
      </p:sp>
      <p:sp>
        <p:nvSpPr>
          <p:cNvPr id="11" name="TextBox 10"/>
          <p:cNvSpPr txBox="1"/>
          <p:nvPr/>
        </p:nvSpPr>
        <p:spPr>
          <a:xfrm>
            <a:off x="5009845" y="1556450"/>
            <a:ext cx="2151102" cy="369332"/>
          </a:xfrm>
          <a:prstGeom prst="rect">
            <a:avLst/>
          </a:prstGeom>
          <a:noFill/>
        </p:spPr>
        <p:txBody>
          <a:bodyPr wrap="none" rtlCol="0">
            <a:spAutoFit/>
          </a:bodyPr>
          <a:lstStyle/>
          <a:p>
            <a:pPr defTabSz="914400"/>
            <a:r>
              <a:rPr lang="en-US" b="1" dirty="0">
                <a:solidFill>
                  <a:prstClr val="black"/>
                </a:solidFill>
                <a:latin typeface="Calibri"/>
              </a:rPr>
              <a:t>Other </a:t>
            </a:r>
            <a:r>
              <a:rPr lang="en-US" b="1" dirty="0" err="1">
                <a:solidFill>
                  <a:prstClr val="black"/>
                </a:solidFill>
                <a:latin typeface="Calibri"/>
              </a:rPr>
              <a:t>Govt</a:t>
            </a:r>
            <a:r>
              <a:rPr lang="en-US" b="1" dirty="0">
                <a:solidFill>
                  <a:prstClr val="black"/>
                </a:solidFill>
                <a:latin typeface="Calibri"/>
              </a:rPr>
              <a:t> Agencies</a:t>
            </a:r>
          </a:p>
        </p:txBody>
      </p:sp>
    </p:spTree>
    <p:extLst>
      <p:ext uri="{BB962C8B-B14F-4D97-AF65-F5344CB8AC3E}">
        <p14:creationId xmlns:p14="http://schemas.microsoft.com/office/powerpoint/2010/main" val="469916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B7C7B-BA8A-453B-9C13-D416C4EB4B14}"/>
              </a:ext>
            </a:extLst>
          </p:cNvPr>
          <p:cNvSpPr>
            <a:spLocks noGrp="1"/>
          </p:cNvSpPr>
          <p:nvPr>
            <p:ph type="title"/>
          </p:nvPr>
        </p:nvSpPr>
        <p:spPr/>
        <p:txBody>
          <a:bodyPr/>
          <a:lstStyle/>
          <a:p>
            <a:pPr algn="ctr"/>
            <a:r>
              <a:rPr lang="en-US" dirty="0"/>
              <a:t>Recommendation Number 2</a:t>
            </a:r>
          </a:p>
        </p:txBody>
      </p:sp>
      <p:sp>
        <p:nvSpPr>
          <p:cNvPr id="3" name="Content Placeholder 2">
            <a:extLst>
              <a:ext uri="{FF2B5EF4-FFF2-40B4-BE49-F238E27FC236}">
                <a16:creationId xmlns:a16="http://schemas.microsoft.com/office/drawing/2014/main" id="{A9B2FC39-CBC0-433A-89D4-CB7779C20EB9}"/>
              </a:ext>
            </a:extLst>
          </p:cNvPr>
          <p:cNvSpPr>
            <a:spLocks noGrp="1"/>
          </p:cNvSpPr>
          <p:nvPr>
            <p:ph idx="1"/>
          </p:nvPr>
        </p:nvSpPr>
        <p:spPr/>
        <p:txBody>
          <a:bodyPr/>
          <a:lstStyle/>
          <a:p>
            <a:r>
              <a:rPr lang="en-US" dirty="0"/>
              <a:t>Identify and develop procedures that support plans and Improve cyber response and recovery</a:t>
            </a:r>
          </a:p>
          <a:p>
            <a:pPr lvl="1"/>
            <a:r>
              <a:rPr lang="en-US" dirty="0"/>
              <a:t>Acknowledged value of Emerald Down Workshops, but…</a:t>
            </a:r>
          </a:p>
          <a:p>
            <a:pPr lvl="1"/>
            <a:r>
              <a:rPr lang="en-US" dirty="0"/>
              <a:t>Individual agency responsibilities</a:t>
            </a:r>
          </a:p>
          <a:p>
            <a:pPr lvl="1"/>
            <a:r>
              <a:rPr lang="en-US" dirty="0"/>
              <a:t>King County OEM, best positioned to lead regional planning coming out of Emerald Down events.</a:t>
            </a:r>
          </a:p>
          <a:p>
            <a:pPr lvl="1"/>
            <a:r>
              <a:rPr lang="en-US" dirty="0"/>
              <a:t>Note: Recommendation No. 6 also aligned with this recommendation</a:t>
            </a:r>
          </a:p>
        </p:txBody>
      </p:sp>
    </p:spTree>
    <p:extLst>
      <p:ext uri="{BB962C8B-B14F-4D97-AF65-F5344CB8AC3E}">
        <p14:creationId xmlns:p14="http://schemas.microsoft.com/office/powerpoint/2010/main" val="37402494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1691" y="925157"/>
            <a:ext cx="9144000" cy="686593"/>
          </a:xfrm>
        </p:spPr>
        <p:txBody>
          <a:bodyPr/>
          <a:lstStyle/>
          <a:p>
            <a:r>
              <a:rPr lang="en-US" dirty="0"/>
              <a:t>WA proposal – Dedicated State Mission Assurance Teams</a:t>
            </a:r>
          </a:p>
        </p:txBody>
      </p:sp>
      <p:sp>
        <p:nvSpPr>
          <p:cNvPr id="4" name="Rounded Rectangle 3"/>
          <p:cNvSpPr/>
          <p:nvPr/>
        </p:nvSpPr>
        <p:spPr>
          <a:xfrm>
            <a:off x="1828800" y="1905000"/>
            <a:ext cx="3276600" cy="3962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dirty="0">
                <a:solidFill>
                  <a:prstClr val="white"/>
                </a:solidFill>
                <a:latin typeface="Calibri"/>
              </a:rPr>
              <a:t>Dedicated  10-person Cyber Team</a:t>
            </a:r>
          </a:p>
          <a:p>
            <a:pPr algn="ctr" defTabSz="914400"/>
            <a:endParaRPr lang="en-US" sz="2400" dirty="0">
              <a:solidFill>
                <a:prstClr val="white"/>
              </a:solidFill>
              <a:latin typeface="Calibri"/>
            </a:endParaRPr>
          </a:p>
          <a:p>
            <a:pPr algn="ctr" defTabSz="914400"/>
            <a:r>
              <a:rPr lang="en-US" sz="2400" dirty="0">
                <a:solidFill>
                  <a:prstClr val="white"/>
                </a:solidFill>
                <a:latin typeface="Calibri"/>
              </a:rPr>
              <a:t>Local Response</a:t>
            </a:r>
          </a:p>
          <a:p>
            <a:pPr algn="ctr" defTabSz="914400"/>
            <a:endParaRPr lang="en-US" sz="2400" dirty="0">
              <a:solidFill>
                <a:prstClr val="white"/>
              </a:solidFill>
              <a:latin typeface="Calibri"/>
            </a:endParaRPr>
          </a:p>
          <a:p>
            <a:pPr algn="ctr" defTabSz="914400"/>
            <a:r>
              <a:rPr lang="en-US" sz="2400" dirty="0">
                <a:solidFill>
                  <a:prstClr val="white"/>
                </a:solidFill>
                <a:latin typeface="Calibri"/>
              </a:rPr>
              <a:t>Local Presence </a:t>
            </a:r>
          </a:p>
          <a:p>
            <a:pPr algn="ctr" defTabSz="914400"/>
            <a:endParaRPr lang="en-US" sz="2400" dirty="0">
              <a:solidFill>
                <a:prstClr val="white"/>
              </a:solidFill>
              <a:latin typeface="Calibri"/>
            </a:endParaRPr>
          </a:p>
          <a:p>
            <a:pPr algn="ctr" defTabSz="914400"/>
            <a:r>
              <a:rPr lang="en-US" sz="2400" dirty="0">
                <a:solidFill>
                  <a:prstClr val="white"/>
                </a:solidFill>
                <a:latin typeface="Calibri"/>
              </a:rPr>
              <a:t>Build cyber Resilience </a:t>
            </a:r>
          </a:p>
          <a:p>
            <a:pPr algn="ctr" defTabSz="914400"/>
            <a:endParaRPr lang="en-US" sz="2400" dirty="0">
              <a:solidFill>
                <a:prstClr val="white"/>
              </a:solidFill>
              <a:latin typeface="Calibri"/>
            </a:endParaRPr>
          </a:p>
          <a:p>
            <a:pPr algn="ctr" defTabSz="914400"/>
            <a:r>
              <a:rPr lang="en-US" sz="2400" dirty="0">
                <a:solidFill>
                  <a:prstClr val="white"/>
                </a:solidFill>
                <a:latin typeface="Calibri"/>
              </a:rPr>
              <a:t>Incident Response</a:t>
            </a:r>
          </a:p>
        </p:txBody>
      </p:sp>
      <p:grpSp>
        <p:nvGrpSpPr>
          <p:cNvPr id="8" name="Group 7"/>
          <p:cNvGrpSpPr/>
          <p:nvPr/>
        </p:nvGrpSpPr>
        <p:grpSpPr>
          <a:xfrm>
            <a:off x="5306959" y="2624463"/>
            <a:ext cx="2270786" cy="2286000"/>
            <a:chOff x="3807691" y="3200400"/>
            <a:chExt cx="2270786" cy="2286000"/>
          </a:xfrm>
        </p:grpSpPr>
        <p:sp>
          <p:nvSpPr>
            <p:cNvPr id="5" name="Right Arrow Callout 4"/>
            <p:cNvSpPr/>
            <p:nvPr/>
          </p:nvSpPr>
          <p:spPr>
            <a:xfrm>
              <a:off x="3807691" y="3200400"/>
              <a:ext cx="1524000" cy="2286000"/>
            </a:xfrm>
            <a:prstGeom prst="rightArrowCallout">
              <a:avLst>
                <a:gd name="adj1" fmla="val 25000"/>
                <a:gd name="adj2" fmla="val 25000"/>
                <a:gd name="adj3" fmla="val 25000"/>
                <a:gd name="adj4" fmla="val 8293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r>
                <a:rPr lang="en-US" dirty="0">
                  <a:ln w="0"/>
                  <a:solidFill>
                    <a:prstClr val="black"/>
                  </a:solidFill>
                  <a:effectLst>
                    <a:outerShdw blurRad="38100" dist="19050" dir="2700000" algn="tl" rotWithShape="0">
                      <a:prstClr val="black">
                        <a:alpha val="40000"/>
                      </a:prstClr>
                    </a:outerShdw>
                  </a:effectLst>
                  <a:latin typeface="Calibri"/>
                </a:rPr>
                <a:t>Technical Skills</a:t>
              </a:r>
            </a:p>
            <a:p>
              <a:pPr algn="ctr" defTabSz="914400"/>
              <a:endParaRPr lang="en-US" dirty="0">
                <a:ln w="0"/>
                <a:solidFill>
                  <a:prstClr val="black"/>
                </a:solidFill>
                <a:effectLst>
                  <a:outerShdw blurRad="38100" dist="19050" dir="2700000" algn="tl" rotWithShape="0">
                    <a:prstClr val="black">
                      <a:alpha val="40000"/>
                    </a:prstClr>
                  </a:outerShdw>
                </a:effectLst>
                <a:latin typeface="Calibri"/>
              </a:endParaRPr>
            </a:p>
            <a:p>
              <a:pPr algn="ctr" defTabSz="914400"/>
              <a:r>
                <a:rPr lang="en-US" dirty="0">
                  <a:ln w="0"/>
                  <a:solidFill>
                    <a:prstClr val="black"/>
                  </a:solidFill>
                  <a:effectLst>
                    <a:outerShdw blurRad="38100" dist="19050" dir="2700000" algn="tl" rotWithShape="0">
                      <a:prstClr val="black">
                        <a:alpha val="40000"/>
                      </a:prstClr>
                    </a:outerShdw>
                  </a:effectLst>
                  <a:latin typeface="Calibri"/>
                </a:rPr>
                <a:t>Civil and Military Trained</a:t>
              </a:r>
            </a:p>
            <a:p>
              <a:pPr algn="ctr" defTabSz="914400"/>
              <a:r>
                <a:rPr lang="en-US" dirty="0">
                  <a:ln w="0"/>
                  <a:solidFill>
                    <a:prstClr val="black"/>
                  </a:solidFill>
                  <a:effectLst>
                    <a:outerShdw blurRad="38100" dist="19050" dir="2700000" algn="tl" rotWithShape="0">
                      <a:prstClr val="black">
                        <a:alpha val="40000"/>
                      </a:prstClr>
                    </a:outerShdw>
                  </a:effectLst>
                  <a:latin typeface="Calibri"/>
                </a:rPr>
                <a:t>Trusted</a:t>
              </a:r>
            </a:p>
            <a:p>
              <a:pPr algn="ctr" defTabSz="914400"/>
              <a:endParaRPr lang="en-US" dirty="0">
                <a:solidFill>
                  <a:prstClr val="white"/>
                </a:solidFill>
                <a:latin typeface="Calibri"/>
              </a:endParaRPr>
            </a:p>
          </p:txBody>
        </p:sp>
        <p:sp>
          <p:nvSpPr>
            <p:cNvPr id="6" name="Up Arrow 5"/>
            <p:cNvSpPr/>
            <p:nvPr/>
          </p:nvSpPr>
          <p:spPr>
            <a:xfrm rot="2726969">
              <a:off x="5239893" y="3145397"/>
              <a:ext cx="685800" cy="991368"/>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7" name="Up Arrow 6"/>
            <p:cNvSpPr/>
            <p:nvPr/>
          </p:nvSpPr>
          <p:spPr>
            <a:xfrm rot="8059092">
              <a:off x="5215082" y="4489851"/>
              <a:ext cx="685800" cy="914400"/>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sp>
        <p:nvSpPr>
          <p:cNvPr id="9" name="Rounded Rectangle 8"/>
          <p:cNvSpPr/>
          <p:nvPr/>
        </p:nvSpPr>
        <p:spPr>
          <a:xfrm>
            <a:off x="7779304" y="1611394"/>
            <a:ext cx="2209800" cy="15128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prstClr val="white"/>
                </a:solidFill>
                <a:latin typeface="Calibri"/>
              </a:rPr>
              <a:t>SLTT Partners</a:t>
            </a:r>
          </a:p>
          <a:p>
            <a:pPr marL="285750" indent="-285750" algn="ctr" defTabSz="914400">
              <a:buFontTx/>
              <a:buChar char="-"/>
            </a:pPr>
            <a:r>
              <a:rPr lang="en-US" dirty="0">
                <a:solidFill>
                  <a:prstClr val="white"/>
                </a:solidFill>
                <a:latin typeface="Calibri"/>
              </a:rPr>
              <a:t>Exercises</a:t>
            </a:r>
          </a:p>
          <a:p>
            <a:pPr marL="285750" indent="-285750" algn="ctr" defTabSz="914400">
              <a:buFontTx/>
              <a:buChar char="-"/>
            </a:pPr>
            <a:r>
              <a:rPr lang="en-US" dirty="0">
                <a:solidFill>
                  <a:prstClr val="white"/>
                </a:solidFill>
                <a:latin typeface="Calibri"/>
              </a:rPr>
              <a:t>Cyber Hardening</a:t>
            </a:r>
          </a:p>
          <a:p>
            <a:pPr marL="285750" indent="-285750" algn="ctr" defTabSz="914400">
              <a:buFontTx/>
              <a:buChar char="-"/>
            </a:pPr>
            <a:r>
              <a:rPr lang="en-US" dirty="0">
                <a:solidFill>
                  <a:prstClr val="white"/>
                </a:solidFill>
                <a:latin typeface="Calibri"/>
              </a:rPr>
              <a:t>Resiliency Training</a:t>
            </a:r>
          </a:p>
        </p:txBody>
      </p:sp>
      <p:sp>
        <p:nvSpPr>
          <p:cNvPr id="10" name="Rounded Rectangle 9"/>
          <p:cNvSpPr/>
          <p:nvPr/>
        </p:nvSpPr>
        <p:spPr>
          <a:xfrm>
            <a:off x="7779100" y="4890351"/>
            <a:ext cx="2209800" cy="1795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prstClr val="white"/>
                </a:solidFill>
                <a:latin typeface="Calibri"/>
              </a:rPr>
              <a:t>CIKR owners</a:t>
            </a:r>
          </a:p>
          <a:p>
            <a:pPr algn="ctr" defTabSz="914400"/>
            <a:r>
              <a:rPr lang="en-US" dirty="0">
                <a:solidFill>
                  <a:prstClr val="white"/>
                </a:solidFill>
                <a:latin typeface="Calibri"/>
              </a:rPr>
              <a:t>Focus on protecting Critical Resources and Infrastructures that feed our Federal partners</a:t>
            </a:r>
          </a:p>
        </p:txBody>
      </p:sp>
      <p:sp>
        <p:nvSpPr>
          <p:cNvPr id="11" name="Up Arrow 10"/>
          <p:cNvSpPr/>
          <p:nvPr/>
        </p:nvSpPr>
        <p:spPr>
          <a:xfrm rot="5400000">
            <a:off x="7048500" y="3310263"/>
            <a:ext cx="685800" cy="914400"/>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2" name="12-Point Star 11"/>
          <p:cNvSpPr/>
          <p:nvPr/>
        </p:nvSpPr>
        <p:spPr>
          <a:xfrm>
            <a:off x="7779100" y="3207996"/>
            <a:ext cx="2210004" cy="1592604"/>
          </a:xfrm>
          <a:prstGeom prst="star1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b="1" dirty="0">
                <a:solidFill>
                  <a:srgbClr val="FF0000"/>
                </a:solidFill>
                <a:latin typeface="Calibri"/>
              </a:rPr>
              <a:t>Cyber</a:t>
            </a:r>
          </a:p>
          <a:p>
            <a:pPr algn="ctr" defTabSz="914400"/>
            <a:r>
              <a:rPr lang="en-US" b="1" dirty="0">
                <a:solidFill>
                  <a:srgbClr val="FF0000"/>
                </a:solidFill>
                <a:latin typeface="Calibri"/>
              </a:rPr>
              <a:t>Incident Response</a:t>
            </a:r>
          </a:p>
        </p:txBody>
      </p:sp>
    </p:spTree>
    <p:extLst>
      <p:ext uri="{BB962C8B-B14F-4D97-AF65-F5344CB8AC3E}">
        <p14:creationId xmlns:p14="http://schemas.microsoft.com/office/powerpoint/2010/main" val="42050556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Cyber Civil Support Team initiative</a:t>
            </a:r>
          </a:p>
        </p:txBody>
      </p:sp>
      <p:sp>
        <p:nvSpPr>
          <p:cNvPr id="3" name="Content Placeholder 2"/>
          <p:cNvSpPr>
            <a:spLocks noGrp="1"/>
          </p:cNvSpPr>
          <p:nvPr>
            <p:ph idx="1"/>
          </p:nvPr>
        </p:nvSpPr>
        <p:spPr>
          <a:xfrm>
            <a:off x="1981200" y="1600202"/>
            <a:ext cx="8382000" cy="5029198"/>
          </a:xfrm>
        </p:spPr>
        <p:txBody>
          <a:bodyPr/>
          <a:lstStyle/>
          <a:p>
            <a:r>
              <a:rPr lang="en-US" dirty="0"/>
              <a:t>Provides the connective tissue that does not exist today with Federal and DoD Cyber command and operations centers for the state</a:t>
            </a:r>
          </a:p>
          <a:p>
            <a:endParaRPr lang="en-US" dirty="0"/>
          </a:p>
          <a:p>
            <a:r>
              <a:rPr lang="en-US" dirty="0"/>
              <a:t>Build resilience through joint training, system hardening and regular LOCAL interaction</a:t>
            </a:r>
          </a:p>
          <a:p>
            <a:endParaRPr lang="en-US" dirty="0"/>
          </a:p>
          <a:p>
            <a:r>
              <a:rPr lang="en-US" dirty="0"/>
              <a:t>Serves to provide Mission Assurance of our DoD forces stationed within the borders of Washington to secure the 85% of the critical infrastructures they depend on but do not control</a:t>
            </a:r>
          </a:p>
        </p:txBody>
      </p:sp>
    </p:spTree>
    <p:extLst>
      <p:ext uri="{BB962C8B-B14F-4D97-AF65-F5344CB8AC3E}">
        <p14:creationId xmlns:p14="http://schemas.microsoft.com/office/powerpoint/2010/main" val="9833076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753100" y="5280002"/>
            <a:ext cx="4800600" cy="465917"/>
          </a:xfrm>
          <a:prstGeom prst="rect">
            <a:avLst/>
          </a:prstGeom>
        </p:spPr>
        <p:txBody>
          <a:bodyPr/>
          <a:lstStyle/>
          <a:p>
            <a:pPr algn="ctr" defTabSz="914400" eaLnBrk="0" fontAlgn="base" hangingPunct="0">
              <a:spcBef>
                <a:spcPct val="0"/>
              </a:spcBef>
              <a:spcAft>
                <a:spcPct val="0"/>
              </a:spcAft>
              <a:defRPr/>
            </a:pPr>
            <a:r>
              <a:rPr lang="en-US" sz="3000" kern="0" dirty="0">
                <a:solidFill>
                  <a:prstClr val="black"/>
                </a:solidFill>
                <a:latin typeface="Calibri"/>
              </a:rPr>
              <a:t>We need this for an effective response </a:t>
            </a:r>
          </a:p>
        </p:txBody>
      </p:sp>
      <p:sp>
        <p:nvSpPr>
          <p:cNvPr id="4" name="Slide Number Placeholder 3">
            <a:extLst>
              <a:ext uri="{FF2B5EF4-FFF2-40B4-BE49-F238E27FC236}">
                <a16:creationId xmlns:a16="http://schemas.microsoft.com/office/drawing/2014/main" id="{0D33E905-C6EC-439C-9235-46C96234D086}"/>
              </a:ext>
            </a:extLst>
          </p:cNvPr>
          <p:cNvSpPr>
            <a:spLocks noGrp="1"/>
          </p:cNvSpPr>
          <p:nvPr>
            <p:ph type="sldNum" sz="quarter" idx="12"/>
          </p:nvPr>
        </p:nvSpPr>
        <p:spPr/>
        <p:txBody>
          <a:bodyPr/>
          <a:lstStyle/>
          <a:p>
            <a:pPr defTabSz="914400"/>
            <a:fld id="{49021DFE-478D-464A-8BBE-9E4527AE4441}" type="slidenum">
              <a:rPr lang="en-US">
                <a:solidFill>
                  <a:prstClr val="black">
                    <a:tint val="75000"/>
                  </a:prstClr>
                </a:solidFill>
                <a:latin typeface="Calibri"/>
              </a:rPr>
              <a:pPr defTabSz="914400"/>
              <a:t>62</a:t>
            </a:fld>
            <a:endParaRPr lang="en-US">
              <a:solidFill>
                <a:prstClr val="black">
                  <a:tint val="75000"/>
                </a:prstClr>
              </a:solidFill>
              <a:latin typeface="Calibri"/>
            </a:endParaRPr>
          </a:p>
        </p:txBody>
      </p:sp>
      <p:grpSp>
        <p:nvGrpSpPr>
          <p:cNvPr id="11" name="Group 10"/>
          <p:cNvGrpSpPr/>
          <p:nvPr/>
        </p:nvGrpSpPr>
        <p:grpSpPr>
          <a:xfrm>
            <a:off x="5791200" y="914401"/>
            <a:ext cx="4724400" cy="4365601"/>
            <a:chOff x="3962400" y="914400"/>
            <a:chExt cx="4724400" cy="4365601"/>
          </a:xfrm>
        </p:grpSpPr>
        <p:sp>
          <p:nvSpPr>
            <p:cNvPr id="7" name="Oval 6"/>
            <p:cNvSpPr/>
            <p:nvPr/>
          </p:nvSpPr>
          <p:spPr>
            <a:xfrm>
              <a:off x="4114800" y="914400"/>
              <a:ext cx="4419600" cy="4099012"/>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err="1">
                  <a:solidFill>
                    <a:prstClr val="white"/>
                  </a:solidFill>
                  <a:latin typeface="Calibri"/>
                </a:rPr>
                <a:t>AUni</a:t>
              </a:r>
              <a:endParaRPr lang="en-US" dirty="0">
                <a:solidFill>
                  <a:prstClr val="white"/>
                </a:solidFill>
                <a:latin typeface="Calibri"/>
              </a:endParaRPr>
            </a:p>
          </p:txBody>
        </p:sp>
        <p:sp>
          <p:nvSpPr>
            <p:cNvPr id="3" name="Right Arrow 2"/>
            <p:cNvSpPr/>
            <p:nvPr/>
          </p:nvSpPr>
          <p:spPr>
            <a:xfrm>
              <a:off x="4892964" y="3553570"/>
              <a:ext cx="28956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prstClr val="white"/>
                  </a:solidFill>
                  <a:latin typeface="Calibri"/>
                </a:rPr>
                <a:t>Public/Private</a:t>
              </a:r>
            </a:p>
          </p:txBody>
        </p:sp>
        <p:sp>
          <p:nvSpPr>
            <p:cNvPr id="5" name="Right Arrow 4"/>
            <p:cNvSpPr/>
            <p:nvPr/>
          </p:nvSpPr>
          <p:spPr>
            <a:xfrm>
              <a:off x="4892964" y="2720888"/>
              <a:ext cx="28956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prstClr val="white"/>
                  </a:solidFill>
                  <a:latin typeface="Calibri"/>
                </a:rPr>
                <a:t>State</a:t>
              </a:r>
            </a:p>
          </p:txBody>
        </p:sp>
        <p:sp>
          <p:nvSpPr>
            <p:cNvPr id="6" name="Right Arrow 5"/>
            <p:cNvSpPr/>
            <p:nvPr/>
          </p:nvSpPr>
          <p:spPr>
            <a:xfrm>
              <a:off x="4876800" y="1883588"/>
              <a:ext cx="28956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prstClr val="white"/>
                  </a:solidFill>
                  <a:latin typeface="Calibri"/>
                </a:rPr>
                <a:t>Federal</a:t>
              </a:r>
            </a:p>
          </p:txBody>
        </p:sp>
        <p:sp>
          <p:nvSpPr>
            <p:cNvPr id="8" name="TextBox 7"/>
            <p:cNvSpPr txBox="1"/>
            <p:nvPr/>
          </p:nvSpPr>
          <p:spPr>
            <a:xfrm>
              <a:off x="4632700" y="1237257"/>
              <a:ext cx="3416128" cy="646331"/>
            </a:xfrm>
            <a:prstGeom prst="rect">
              <a:avLst/>
            </a:prstGeom>
            <a:noFill/>
          </p:spPr>
          <p:txBody>
            <a:bodyPr wrap="none" rtlCol="0">
              <a:spAutoFit/>
            </a:bodyPr>
            <a:lstStyle/>
            <a:p>
              <a:pPr algn="ctr" defTabSz="914400"/>
              <a:r>
                <a:rPr lang="en-US" dirty="0">
                  <a:solidFill>
                    <a:prstClr val="black"/>
                  </a:solidFill>
                  <a:latin typeface="Calibri"/>
                </a:rPr>
                <a:t>Unity of Effort</a:t>
              </a:r>
            </a:p>
            <a:p>
              <a:pPr algn="ctr" defTabSz="914400"/>
              <a:r>
                <a:rPr lang="en-US" dirty="0">
                  <a:solidFill>
                    <a:prstClr val="black"/>
                  </a:solidFill>
                  <a:latin typeface="Calibri"/>
                </a:rPr>
                <a:t>Local presence &amp; National Synergy</a:t>
              </a:r>
            </a:p>
          </p:txBody>
        </p:sp>
        <p:sp>
          <p:nvSpPr>
            <p:cNvPr id="9" name="Rounded Rectangle 8"/>
            <p:cNvSpPr/>
            <p:nvPr/>
          </p:nvSpPr>
          <p:spPr>
            <a:xfrm>
              <a:off x="3962400" y="4365601"/>
              <a:ext cx="47244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prstClr val="white"/>
                  </a:solidFill>
                  <a:latin typeface="Calibri"/>
                </a:rPr>
                <a:t>Cyber Civil Support Teams</a:t>
              </a:r>
            </a:p>
          </p:txBody>
        </p:sp>
      </p:gr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7307" t="14816" r="15385" b="27713"/>
          <a:stretch/>
        </p:blipFill>
        <p:spPr>
          <a:xfrm>
            <a:off x="1676401" y="1485807"/>
            <a:ext cx="3505200" cy="2863631"/>
          </a:xfrm>
          <a:prstGeom prst="rect">
            <a:avLst/>
          </a:prstGeom>
        </p:spPr>
      </p:pic>
      <p:sp>
        <p:nvSpPr>
          <p:cNvPr id="12" name="Title 1"/>
          <p:cNvSpPr txBox="1">
            <a:spLocks/>
          </p:cNvSpPr>
          <p:nvPr/>
        </p:nvSpPr>
        <p:spPr>
          <a:xfrm>
            <a:off x="1676400" y="4648201"/>
            <a:ext cx="3573318" cy="465917"/>
          </a:xfrm>
          <a:prstGeom prst="rect">
            <a:avLst/>
          </a:prstGeom>
        </p:spPr>
        <p:txBody>
          <a:bodyPr/>
          <a:lstStyle/>
          <a:p>
            <a:pPr algn="ctr" defTabSz="914400" eaLnBrk="0" fontAlgn="base" hangingPunct="0">
              <a:spcBef>
                <a:spcPct val="0"/>
              </a:spcBef>
              <a:spcAft>
                <a:spcPct val="0"/>
              </a:spcAft>
              <a:defRPr/>
            </a:pPr>
            <a:r>
              <a:rPr lang="en-US" sz="3000" kern="0" dirty="0">
                <a:solidFill>
                  <a:prstClr val="black"/>
                </a:solidFill>
                <a:latin typeface="Calibri"/>
              </a:rPr>
              <a:t>We cant afford to rely on this</a:t>
            </a:r>
          </a:p>
        </p:txBody>
      </p:sp>
      <p:sp>
        <p:nvSpPr>
          <p:cNvPr id="13" name="Rectangle 12"/>
          <p:cNvSpPr/>
          <p:nvPr/>
        </p:nvSpPr>
        <p:spPr>
          <a:xfrm>
            <a:off x="5458028" y="914401"/>
            <a:ext cx="142672" cy="5788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Tree>
    <p:extLst>
      <p:ext uri="{BB962C8B-B14F-4D97-AF65-F5344CB8AC3E}">
        <p14:creationId xmlns:p14="http://schemas.microsoft.com/office/powerpoint/2010/main" val="3088173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F123A-2D6B-493B-880B-B2A33BE36512}"/>
              </a:ext>
            </a:extLst>
          </p:cNvPr>
          <p:cNvSpPr>
            <a:spLocks noGrp="1"/>
          </p:cNvSpPr>
          <p:nvPr>
            <p:ph type="title"/>
          </p:nvPr>
        </p:nvSpPr>
        <p:spPr>
          <a:xfrm>
            <a:off x="394283" y="469784"/>
            <a:ext cx="8596668" cy="587230"/>
          </a:xfrm>
        </p:spPr>
        <p:txBody>
          <a:bodyPr>
            <a:normAutofit fontScale="90000"/>
          </a:bodyPr>
          <a:lstStyle/>
          <a:p>
            <a:r>
              <a:rPr lang="en-US" dirty="0"/>
              <a:t>Tabletop Scenario and Report-out</a:t>
            </a:r>
          </a:p>
        </p:txBody>
      </p:sp>
      <p:sp>
        <p:nvSpPr>
          <p:cNvPr id="3" name="Content Placeholder 2">
            <a:extLst>
              <a:ext uri="{FF2B5EF4-FFF2-40B4-BE49-F238E27FC236}">
                <a16:creationId xmlns:a16="http://schemas.microsoft.com/office/drawing/2014/main" id="{3F91310A-7741-4755-8E4F-E9239FD8FD61}"/>
              </a:ext>
            </a:extLst>
          </p:cNvPr>
          <p:cNvSpPr>
            <a:spLocks noGrp="1"/>
          </p:cNvSpPr>
          <p:nvPr>
            <p:ph idx="1"/>
          </p:nvPr>
        </p:nvSpPr>
        <p:spPr>
          <a:xfrm>
            <a:off x="394283" y="1333850"/>
            <a:ext cx="9202723" cy="5436066"/>
          </a:xfrm>
        </p:spPr>
        <p:txBody>
          <a:bodyPr>
            <a:normAutofit/>
          </a:bodyPr>
          <a:lstStyle/>
          <a:p>
            <a:pPr marL="0" indent="0">
              <a:buNone/>
            </a:pPr>
            <a:r>
              <a:rPr lang="en-US" sz="2300" b="1" dirty="0"/>
              <a:t>Scenario: </a:t>
            </a:r>
            <a:endParaRPr lang="en-US" sz="2300" dirty="0"/>
          </a:p>
          <a:p>
            <a:r>
              <a:rPr lang="en-US" dirty="0"/>
              <a:t>Your security operations center determines that a critical finance server has been infected with ransomware. This is a result of an employee clicking on what appeared to be a legitimate expense link that turned out to be a targeted phishing email. Once the employee entered their credentials into the link contained in the phishing email, their account was compromised. The malicious actor was then able to remotely access their 0365 mailbox. From there, the malicious actor sent out over 500 additional phishing emails internally from the compromised account, including to the CFO. The phishing emails contained ransomware which was opened and executed by a number of users. The user’s machines began spreading the ransomware to other hosts that were not patched, including to 50 servers. All affected laptops and servers are currently encrypting their drives. Please explain the decision tree and workflow of your triage and reporting process for this scenario.</a:t>
            </a:r>
          </a:p>
          <a:p>
            <a:endParaRPr lang="en-US" dirty="0"/>
          </a:p>
        </p:txBody>
      </p:sp>
    </p:spTree>
    <p:extLst>
      <p:ext uri="{BB962C8B-B14F-4D97-AF65-F5344CB8AC3E}">
        <p14:creationId xmlns:p14="http://schemas.microsoft.com/office/powerpoint/2010/main" val="10151552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36335-33BC-438F-9338-61715586E226}"/>
              </a:ext>
            </a:extLst>
          </p:cNvPr>
          <p:cNvSpPr>
            <a:spLocks noGrp="1"/>
          </p:cNvSpPr>
          <p:nvPr>
            <p:ph type="title"/>
          </p:nvPr>
        </p:nvSpPr>
        <p:spPr>
          <a:xfrm>
            <a:off x="677334" y="349542"/>
            <a:ext cx="8596668" cy="707471"/>
          </a:xfrm>
        </p:spPr>
        <p:txBody>
          <a:bodyPr/>
          <a:lstStyle/>
          <a:p>
            <a:r>
              <a:rPr lang="en-US" dirty="0"/>
              <a:t>Tabletop Scenario and Report-out</a:t>
            </a:r>
          </a:p>
        </p:txBody>
      </p:sp>
      <p:sp>
        <p:nvSpPr>
          <p:cNvPr id="3" name="Content Placeholder 2">
            <a:extLst>
              <a:ext uri="{FF2B5EF4-FFF2-40B4-BE49-F238E27FC236}">
                <a16:creationId xmlns:a16="http://schemas.microsoft.com/office/drawing/2014/main" id="{24EC2378-22A5-4F88-805A-0CDB6B254612}"/>
              </a:ext>
            </a:extLst>
          </p:cNvPr>
          <p:cNvSpPr>
            <a:spLocks noGrp="1"/>
          </p:cNvSpPr>
          <p:nvPr>
            <p:ph idx="1"/>
          </p:nvPr>
        </p:nvSpPr>
        <p:spPr>
          <a:xfrm>
            <a:off x="677334" y="1149292"/>
            <a:ext cx="8596668" cy="5519957"/>
          </a:xfrm>
        </p:spPr>
        <p:txBody>
          <a:bodyPr>
            <a:normAutofit fontScale="92500" lnSpcReduction="20000"/>
          </a:bodyPr>
          <a:lstStyle/>
          <a:p>
            <a:pPr marL="0" indent="0">
              <a:buNone/>
            </a:pPr>
            <a:r>
              <a:rPr lang="en-US" sz="2200" b="1" dirty="0"/>
              <a:t>Questions:</a:t>
            </a:r>
            <a:endParaRPr lang="en-US" sz="2200" dirty="0"/>
          </a:p>
          <a:p>
            <a:pPr lvl="0"/>
            <a:r>
              <a:rPr lang="en-US" sz="2100" dirty="0"/>
              <a:t>Do you have a surge planning incident command system or staffing/</a:t>
            </a:r>
            <a:r>
              <a:rPr lang="en-US" sz="2100" dirty="0" err="1"/>
              <a:t>comms</a:t>
            </a:r>
            <a:r>
              <a:rPr lang="en-US" sz="2100" dirty="0"/>
              <a:t> plan for such a scenario?</a:t>
            </a:r>
          </a:p>
          <a:p>
            <a:pPr marL="0" lvl="0" indent="0">
              <a:buNone/>
            </a:pPr>
            <a:endParaRPr lang="en-US" dirty="0"/>
          </a:p>
          <a:p>
            <a:pPr lvl="0"/>
            <a:r>
              <a:rPr lang="en-US" sz="2100" dirty="0"/>
              <a:t>Does your organization have the following trained individuals available for a significant incident response that overwhelms your entity’s resources?</a:t>
            </a:r>
            <a:endParaRPr lang="en-US" dirty="0"/>
          </a:p>
          <a:p>
            <a:pPr lvl="1">
              <a:spcBef>
                <a:spcPts val="600"/>
              </a:spcBef>
            </a:pPr>
            <a:r>
              <a:rPr lang="en-US" sz="1800" dirty="0"/>
              <a:t>Cyber Incident Response Team Lead</a:t>
            </a:r>
            <a:endParaRPr lang="en-US" sz="1500" dirty="0"/>
          </a:p>
          <a:p>
            <a:pPr lvl="1">
              <a:spcBef>
                <a:spcPts val="600"/>
              </a:spcBef>
            </a:pPr>
            <a:r>
              <a:rPr lang="en-US" sz="1800" dirty="0"/>
              <a:t>Threat Intel Incident Response Lead</a:t>
            </a:r>
            <a:endParaRPr lang="en-US" sz="1500" dirty="0"/>
          </a:p>
          <a:p>
            <a:pPr lvl="1">
              <a:spcBef>
                <a:spcPts val="600"/>
              </a:spcBef>
            </a:pPr>
            <a:r>
              <a:rPr lang="en-US" sz="1800" dirty="0"/>
              <a:t>Major Incident Management Incident coordinator</a:t>
            </a:r>
            <a:endParaRPr lang="en-US" sz="1500" dirty="0"/>
          </a:p>
          <a:p>
            <a:pPr lvl="1">
              <a:spcBef>
                <a:spcPts val="600"/>
              </a:spcBef>
            </a:pPr>
            <a:r>
              <a:rPr lang="en-US" sz="1800" dirty="0"/>
              <a:t>Engineering Incident Response Lead</a:t>
            </a:r>
            <a:endParaRPr lang="en-US" sz="1500" dirty="0"/>
          </a:p>
          <a:p>
            <a:pPr lvl="1">
              <a:spcBef>
                <a:spcPts val="600"/>
              </a:spcBef>
            </a:pPr>
            <a:r>
              <a:rPr lang="en-US" sz="1800" dirty="0"/>
              <a:t>Corporate Communications</a:t>
            </a:r>
            <a:endParaRPr lang="en-US" sz="1500" dirty="0"/>
          </a:p>
          <a:p>
            <a:pPr lvl="1">
              <a:spcBef>
                <a:spcPts val="600"/>
              </a:spcBef>
            </a:pPr>
            <a:r>
              <a:rPr lang="en-US" sz="1800" dirty="0"/>
              <a:t>HR</a:t>
            </a:r>
            <a:endParaRPr lang="en-US" sz="1500" dirty="0"/>
          </a:p>
          <a:p>
            <a:pPr lvl="1">
              <a:spcBef>
                <a:spcPts val="600"/>
              </a:spcBef>
            </a:pPr>
            <a:r>
              <a:rPr lang="en-US" sz="1800" dirty="0"/>
              <a:t>Legal</a:t>
            </a:r>
            <a:endParaRPr lang="en-US" sz="1500" dirty="0"/>
          </a:p>
          <a:p>
            <a:pPr lvl="1">
              <a:spcBef>
                <a:spcPts val="600"/>
              </a:spcBef>
            </a:pPr>
            <a:r>
              <a:rPr lang="en-US" sz="1800" dirty="0"/>
              <a:t>Government Affairs</a:t>
            </a:r>
          </a:p>
          <a:p>
            <a:pPr marL="457200" lvl="1" indent="0">
              <a:spcBef>
                <a:spcPts val="600"/>
              </a:spcBef>
              <a:buNone/>
            </a:pPr>
            <a:endParaRPr lang="en-US" sz="1800" dirty="0"/>
          </a:p>
          <a:p>
            <a:pPr>
              <a:spcBef>
                <a:spcPts val="600"/>
              </a:spcBef>
            </a:pPr>
            <a:r>
              <a:rPr lang="en-US" sz="2000" dirty="0"/>
              <a:t>Does your current business continuity plan cover this scenario? Would you have access to the technical resources needed to respond to the incident, or (if these resources are not in-house) do you have current network diagrams that can be provided to responders?</a:t>
            </a:r>
          </a:p>
          <a:p>
            <a:endParaRPr lang="en-US" b="1" dirty="0"/>
          </a:p>
        </p:txBody>
      </p:sp>
    </p:spTree>
    <p:extLst>
      <p:ext uri="{BB962C8B-B14F-4D97-AF65-F5344CB8AC3E}">
        <p14:creationId xmlns:p14="http://schemas.microsoft.com/office/powerpoint/2010/main" val="34893677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30026-5060-4A04-9A55-6BE5B44EEB04}"/>
              </a:ext>
            </a:extLst>
          </p:cNvPr>
          <p:cNvSpPr>
            <a:spLocks noGrp="1"/>
          </p:cNvSpPr>
          <p:nvPr>
            <p:ph type="title"/>
          </p:nvPr>
        </p:nvSpPr>
        <p:spPr>
          <a:xfrm>
            <a:off x="677334" y="609600"/>
            <a:ext cx="8596668" cy="992697"/>
          </a:xfrm>
        </p:spPr>
        <p:txBody>
          <a:bodyPr/>
          <a:lstStyle/>
          <a:p>
            <a:r>
              <a:rPr lang="en-US" dirty="0"/>
              <a:t>Discussion on Cyber Reserve Corps</a:t>
            </a:r>
          </a:p>
        </p:txBody>
      </p:sp>
      <p:sp>
        <p:nvSpPr>
          <p:cNvPr id="3" name="Content Placeholder 2">
            <a:extLst>
              <a:ext uri="{FF2B5EF4-FFF2-40B4-BE49-F238E27FC236}">
                <a16:creationId xmlns:a16="http://schemas.microsoft.com/office/drawing/2014/main" id="{B4673239-643F-4459-9E93-A45412FDBC53}"/>
              </a:ext>
            </a:extLst>
          </p:cNvPr>
          <p:cNvSpPr>
            <a:spLocks noGrp="1"/>
          </p:cNvSpPr>
          <p:nvPr>
            <p:ph idx="1"/>
          </p:nvPr>
        </p:nvSpPr>
        <p:spPr>
          <a:xfrm>
            <a:off x="677334" y="1728133"/>
            <a:ext cx="8596668" cy="4313230"/>
          </a:xfrm>
        </p:spPr>
        <p:txBody>
          <a:bodyPr/>
          <a:lstStyle/>
          <a:p>
            <a:r>
              <a:rPr lang="en-US" dirty="0"/>
              <a:t>What would your expectations be if you called on the cyber reserve corps for help? Would you call for help? At what point during an incident would you request help from the reserve corps?</a:t>
            </a:r>
          </a:p>
          <a:p>
            <a:pPr marL="0" indent="0">
              <a:buNone/>
            </a:pPr>
            <a:endParaRPr lang="en-US" dirty="0"/>
          </a:p>
          <a:p>
            <a:r>
              <a:rPr lang="en-US" dirty="0"/>
              <a:t>How do we create a sustainable funding/management model for a cyber reserve corps? Is there a governing body that exists already or is it an entity that needs to created? </a:t>
            </a:r>
          </a:p>
          <a:p>
            <a:pPr marL="0" indent="0">
              <a:buNone/>
            </a:pPr>
            <a:endParaRPr lang="en-US" dirty="0"/>
          </a:p>
          <a:p>
            <a:r>
              <a:rPr lang="en-US" dirty="0"/>
              <a:t>What legal frameworks are currently in place to support a cyber reserve corps? And what new frameworks need to be created (i.e. new legislation, agreements, etc.)? What legal barriers exist (i.e. privacy of vulnerability data, concerns over liability, etc.) </a:t>
            </a:r>
          </a:p>
        </p:txBody>
      </p:sp>
    </p:spTree>
    <p:extLst>
      <p:ext uri="{BB962C8B-B14F-4D97-AF65-F5344CB8AC3E}">
        <p14:creationId xmlns:p14="http://schemas.microsoft.com/office/powerpoint/2010/main" val="42748092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A83AD-6E2C-4844-B366-B4CF3E1C5B18}"/>
              </a:ext>
            </a:extLst>
          </p:cNvPr>
          <p:cNvSpPr>
            <a:spLocks noGrp="1"/>
          </p:cNvSpPr>
          <p:nvPr>
            <p:ph type="title"/>
          </p:nvPr>
        </p:nvSpPr>
        <p:spPr/>
        <p:txBody>
          <a:bodyPr/>
          <a:lstStyle/>
          <a:p>
            <a:r>
              <a:rPr lang="en-US" dirty="0"/>
              <a:t>Thank you for attending!</a:t>
            </a:r>
          </a:p>
        </p:txBody>
      </p:sp>
      <p:sp>
        <p:nvSpPr>
          <p:cNvPr id="3" name="Content Placeholder 2">
            <a:extLst>
              <a:ext uri="{FF2B5EF4-FFF2-40B4-BE49-F238E27FC236}">
                <a16:creationId xmlns:a16="http://schemas.microsoft.com/office/drawing/2014/main" id="{65CEA73C-C0C2-4755-897C-FCF2C743BA13}"/>
              </a:ext>
            </a:extLst>
          </p:cNvPr>
          <p:cNvSpPr>
            <a:spLocks noGrp="1"/>
          </p:cNvSpPr>
          <p:nvPr>
            <p:ph idx="1"/>
          </p:nvPr>
        </p:nvSpPr>
        <p:spPr/>
        <p:txBody>
          <a:bodyPr/>
          <a:lstStyle/>
          <a:p>
            <a:r>
              <a:rPr lang="en-US" dirty="0"/>
              <a:t>Next Steps</a:t>
            </a:r>
          </a:p>
          <a:p>
            <a:r>
              <a:rPr lang="en-US" dirty="0"/>
              <a:t>Upcoming Events</a:t>
            </a:r>
          </a:p>
          <a:p>
            <a:pPr lvl="1"/>
            <a:r>
              <a:rPr lang="en-US" dirty="0"/>
              <a:t>Blue Cascades VII Recovery Exercise – March 2018</a:t>
            </a:r>
          </a:p>
          <a:p>
            <a:pPr lvl="1"/>
            <a:r>
              <a:rPr lang="en-US" dirty="0"/>
              <a:t>Idaho Cyber Workshop – April 2018</a:t>
            </a:r>
          </a:p>
          <a:p>
            <a:pPr lvl="1"/>
            <a:r>
              <a:rPr lang="en-US" dirty="0"/>
              <a:t>Maritime Cyber Security Project – September 2018</a:t>
            </a:r>
          </a:p>
          <a:p>
            <a:pPr lvl="1"/>
            <a:r>
              <a:rPr lang="en-US" dirty="0"/>
              <a:t>Long-term Power Outage Workshop – 2019</a:t>
            </a:r>
          </a:p>
          <a:p>
            <a:r>
              <a:rPr lang="en-US" dirty="0"/>
              <a:t>Please remember to fill out feedback forms!</a:t>
            </a:r>
          </a:p>
          <a:p>
            <a:pPr lvl="1"/>
            <a:endParaRPr lang="en-US" dirty="0"/>
          </a:p>
        </p:txBody>
      </p:sp>
    </p:spTree>
    <p:extLst>
      <p:ext uri="{BB962C8B-B14F-4D97-AF65-F5344CB8AC3E}">
        <p14:creationId xmlns:p14="http://schemas.microsoft.com/office/powerpoint/2010/main" val="2603833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52709-A7E8-4DAE-BA29-EE690E6F8D3C}"/>
              </a:ext>
            </a:extLst>
          </p:cNvPr>
          <p:cNvSpPr>
            <a:spLocks noGrp="1"/>
          </p:cNvSpPr>
          <p:nvPr>
            <p:ph type="title"/>
          </p:nvPr>
        </p:nvSpPr>
        <p:spPr/>
        <p:txBody>
          <a:bodyPr/>
          <a:lstStyle/>
          <a:p>
            <a:pPr algn="ctr"/>
            <a:r>
              <a:rPr lang="en-US" dirty="0"/>
              <a:t>Recommendation Number 3</a:t>
            </a:r>
          </a:p>
        </p:txBody>
      </p:sp>
      <p:sp>
        <p:nvSpPr>
          <p:cNvPr id="3" name="Content Placeholder 2">
            <a:extLst>
              <a:ext uri="{FF2B5EF4-FFF2-40B4-BE49-F238E27FC236}">
                <a16:creationId xmlns:a16="http://schemas.microsoft.com/office/drawing/2014/main" id="{EB87D185-8879-4BC5-9209-4E17BA29DFCF}"/>
              </a:ext>
            </a:extLst>
          </p:cNvPr>
          <p:cNvSpPr>
            <a:spLocks noGrp="1"/>
          </p:cNvSpPr>
          <p:nvPr>
            <p:ph idx="1"/>
          </p:nvPr>
        </p:nvSpPr>
        <p:spPr/>
        <p:txBody>
          <a:bodyPr/>
          <a:lstStyle/>
          <a:p>
            <a:r>
              <a:rPr lang="en-US" dirty="0"/>
              <a:t>**Capitalize on the opportunity to leverage volunteer resources in cyber-response</a:t>
            </a:r>
          </a:p>
          <a:p>
            <a:pPr lvl="1"/>
            <a:r>
              <a:rPr lang="en-US" dirty="0"/>
              <a:t>Refine how cyber-volunteers can be used</a:t>
            </a:r>
          </a:p>
          <a:p>
            <a:pPr lvl="1"/>
            <a:r>
              <a:rPr lang="en-US" dirty="0"/>
              <a:t>Investigate use of WAC 118-04 Emergency Workers for this purpose</a:t>
            </a:r>
          </a:p>
          <a:p>
            <a:pPr lvl="1"/>
            <a:r>
              <a:rPr lang="en-US" dirty="0"/>
              <a:t>When and where possible, explore formal typing of personnel resources and establish Memoranda of Understanding (MOU) among organizations</a:t>
            </a:r>
          </a:p>
          <a:p>
            <a:pPr lvl="1"/>
            <a:endParaRPr lang="en-US" dirty="0"/>
          </a:p>
          <a:p>
            <a:pPr lvl="1"/>
            <a:endParaRPr lang="en-US" dirty="0"/>
          </a:p>
          <a:p>
            <a:pPr lvl="1"/>
            <a:endParaRPr lang="en-US" dirty="0"/>
          </a:p>
          <a:p>
            <a:pPr lvl="1"/>
            <a:endParaRPr lang="en-US" dirty="0"/>
          </a:p>
          <a:p>
            <a:pPr marL="457200" lvl="1" indent="0">
              <a:buNone/>
            </a:pPr>
            <a:r>
              <a:rPr lang="en-US" dirty="0"/>
              <a:t>**Being addressed today</a:t>
            </a:r>
          </a:p>
        </p:txBody>
      </p:sp>
    </p:spTree>
    <p:extLst>
      <p:ext uri="{BB962C8B-B14F-4D97-AF65-F5344CB8AC3E}">
        <p14:creationId xmlns:p14="http://schemas.microsoft.com/office/powerpoint/2010/main" val="1842950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CCA95-94CF-4ED5-8E7E-ECE23B0BCE7E}"/>
              </a:ext>
            </a:extLst>
          </p:cNvPr>
          <p:cNvSpPr>
            <a:spLocks noGrp="1"/>
          </p:cNvSpPr>
          <p:nvPr>
            <p:ph type="title"/>
          </p:nvPr>
        </p:nvSpPr>
        <p:spPr/>
        <p:txBody>
          <a:bodyPr/>
          <a:lstStyle/>
          <a:p>
            <a:pPr algn="ctr"/>
            <a:r>
              <a:rPr lang="en-US" dirty="0"/>
              <a:t>Recommendation Number 4</a:t>
            </a:r>
          </a:p>
        </p:txBody>
      </p:sp>
      <p:sp>
        <p:nvSpPr>
          <p:cNvPr id="3" name="Content Placeholder 2">
            <a:extLst>
              <a:ext uri="{FF2B5EF4-FFF2-40B4-BE49-F238E27FC236}">
                <a16:creationId xmlns:a16="http://schemas.microsoft.com/office/drawing/2014/main" id="{257F36B4-A115-4700-8EF4-05E29E2C6FEE}"/>
              </a:ext>
            </a:extLst>
          </p:cNvPr>
          <p:cNvSpPr>
            <a:spLocks noGrp="1"/>
          </p:cNvSpPr>
          <p:nvPr>
            <p:ph idx="1"/>
          </p:nvPr>
        </p:nvSpPr>
        <p:spPr/>
        <p:txBody>
          <a:bodyPr/>
          <a:lstStyle/>
          <a:p>
            <a:r>
              <a:rPr lang="en-US" dirty="0"/>
              <a:t>**Region 6/King County continue annual Cybersecurity Workshops</a:t>
            </a:r>
          </a:p>
          <a:p>
            <a:pPr lvl="1"/>
            <a:r>
              <a:rPr lang="en-US" dirty="0"/>
              <a:t>Promote cross-jurisdictional work</a:t>
            </a:r>
          </a:p>
          <a:p>
            <a:pPr lvl="1"/>
            <a:r>
              <a:rPr lang="en-US" dirty="0"/>
              <a:t>Accent the multi-disciplinary impacts of cybersecurity</a:t>
            </a:r>
          </a:p>
          <a:p>
            <a:pPr lvl="1"/>
            <a:r>
              <a:rPr lang="en-US" dirty="0"/>
              <a:t>Encourage critical infrastructure interdependency work</a:t>
            </a:r>
          </a:p>
          <a:p>
            <a:pPr lvl="1"/>
            <a:endParaRPr lang="en-US" dirty="0"/>
          </a:p>
          <a:p>
            <a:pPr lvl="1"/>
            <a:endParaRPr lang="en-US" dirty="0"/>
          </a:p>
          <a:p>
            <a:pPr lvl="1"/>
            <a:endParaRPr lang="en-US" dirty="0"/>
          </a:p>
          <a:p>
            <a:pPr lvl="1"/>
            <a:endParaRPr lang="en-US" dirty="0"/>
          </a:p>
          <a:p>
            <a:pPr lvl="1"/>
            <a:endParaRPr lang="en-US" dirty="0"/>
          </a:p>
          <a:p>
            <a:pPr marL="457200" lvl="1" indent="0">
              <a:buNone/>
            </a:pPr>
            <a:r>
              <a:rPr lang="en-US" dirty="0"/>
              <a:t>**Being addressed today</a:t>
            </a:r>
          </a:p>
          <a:p>
            <a:pPr lvl="1"/>
            <a:endParaRPr lang="en-US" dirty="0"/>
          </a:p>
          <a:p>
            <a:pPr lvl="1"/>
            <a:endParaRPr lang="en-US" dirty="0"/>
          </a:p>
        </p:txBody>
      </p:sp>
    </p:spTree>
    <p:extLst>
      <p:ext uri="{BB962C8B-B14F-4D97-AF65-F5344CB8AC3E}">
        <p14:creationId xmlns:p14="http://schemas.microsoft.com/office/powerpoint/2010/main" val="3699429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07138-B90E-451C-A15B-6B1058B346DF}"/>
              </a:ext>
            </a:extLst>
          </p:cNvPr>
          <p:cNvSpPr>
            <a:spLocks noGrp="1"/>
          </p:cNvSpPr>
          <p:nvPr>
            <p:ph type="title"/>
          </p:nvPr>
        </p:nvSpPr>
        <p:spPr/>
        <p:txBody>
          <a:bodyPr/>
          <a:lstStyle/>
          <a:p>
            <a:pPr algn="ctr"/>
            <a:r>
              <a:rPr lang="en-US" dirty="0"/>
              <a:t>Recommendation No. 5</a:t>
            </a:r>
          </a:p>
        </p:txBody>
      </p:sp>
      <p:sp>
        <p:nvSpPr>
          <p:cNvPr id="3" name="Content Placeholder 2">
            <a:extLst>
              <a:ext uri="{FF2B5EF4-FFF2-40B4-BE49-F238E27FC236}">
                <a16:creationId xmlns:a16="http://schemas.microsoft.com/office/drawing/2014/main" id="{D6E075DD-466C-48C9-8021-4B9B65C28AF0}"/>
              </a:ext>
            </a:extLst>
          </p:cNvPr>
          <p:cNvSpPr>
            <a:spLocks noGrp="1"/>
          </p:cNvSpPr>
          <p:nvPr>
            <p:ph idx="1"/>
          </p:nvPr>
        </p:nvSpPr>
        <p:spPr/>
        <p:txBody>
          <a:bodyPr/>
          <a:lstStyle/>
          <a:p>
            <a:r>
              <a:rPr lang="en-US" dirty="0"/>
              <a:t>Engage in more discussion on the impacts to business operational processes</a:t>
            </a:r>
          </a:p>
          <a:p>
            <a:pPr lvl="1"/>
            <a:r>
              <a:rPr lang="en-US" dirty="0"/>
              <a:t>Connect disaster recovery with business continuity planning and response</a:t>
            </a:r>
          </a:p>
        </p:txBody>
      </p:sp>
    </p:spTree>
    <p:extLst>
      <p:ext uri="{BB962C8B-B14F-4D97-AF65-F5344CB8AC3E}">
        <p14:creationId xmlns:p14="http://schemas.microsoft.com/office/powerpoint/2010/main" val="447944737"/>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AISTemplate2">
  <a:themeElements>
    <a:clrScheme name="AISTemplat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ISTemplate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ISTemplat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ISTemplate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ISTemplate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ISTemplate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ISTemplate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ISTemplate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ISTemplate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ISTemplate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ISTemplate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ISTemplate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ISTemplate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ISTemplate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ISTemplate2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ISTemplate2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FFCC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Facet</Template>
  <TotalTime>1741</TotalTime>
  <Words>5045</Words>
  <Application>Microsoft Office PowerPoint</Application>
  <PresentationFormat>Widescreen</PresentationFormat>
  <Paragraphs>783</Paragraphs>
  <Slides>66</Slides>
  <Notes>36</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66</vt:i4>
      </vt:variant>
    </vt:vector>
  </HeadingPairs>
  <TitlesOfParts>
    <vt:vector size="82" baseType="lpstr">
      <vt:lpstr>Arial</vt:lpstr>
      <vt:lpstr>Baskerville Old Face</vt:lpstr>
      <vt:lpstr>Book Antiqua</vt:lpstr>
      <vt:lpstr>Calibri</vt:lpstr>
      <vt:lpstr>Century Gothic</vt:lpstr>
      <vt:lpstr>Franklin Gothic Heavy</vt:lpstr>
      <vt:lpstr>Times New Roman</vt:lpstr>
      <vt:lpstr>Trebuchet MS</vt:lpstr>
      <vt:lpstr>Wingdings</vt:lpstr>
      <vt:lpstr>Wingdings 2</vt:lpstr>
      <vt:lpstr>Wingdings 3</vt:lpstr>
      <vt:lpstr>Facet</vt:lpstr>
      <vt:lpstr>AISTemplate2</vt:lpstr>
      <vt:lpstr>Office Theme</vt:lpstr>
      <vt:lpstr>1_Office Theme</vt:lpstr>
      <vt:lpstr>1_Custom Design</vt:lpstr>
      <vt:lpstr>Cybersecurity Workshop</vt:lpstr>
      <vt:lpstr>Wifi Network: Password:</vt:lpstr>
      <vt:lpstr>Welcome and Introductions</vt:lpstr>
      <vt:lpstr>Recommendations from Emerald Down V, Feb--2017</vt:lpstr>
      <vt:lpstr>Recommendation Number 1</vt:lpstr>
      <vt:lpstr>Recommendation Number 2</vt:lpstr>
      <vt:lpstr>Recommendation Number 3</vt:lpstr>
      <vt:lpstr>Recommendation Number 4</vt:lpstr>
      <vt:lpstr>Recommendation No. 5</vt:lpstr>
      <vt:lpstr>Recommendation No. 6</vt:lpstr>
      <vt:lpstr>Cyber Incident Reporting Method: A Local Perspective</vt:lpstr>
      <vt:lpstr>Cyber Incident Reporting: Discussion &amp; Report-out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vt:lpstr>
      <vt:lpstr>PowerPoint Presentation</vt:lpstr>
      <vt:lpstr>U.S. Coast Guard</vt:lpstr>
      <vt:lpstr>Maritime domain  subsector of transportation systems sector</vt:lpstr>
      <vt:lpstr>Potential Range and Impacts of Exploiting Cyber in MTS</vt:lpstr>
      <vt:lpstr>Policies</vt:lpstr>
      <vt:lpstr>Maersk - APM Cyber Incident  </vt:lpstr>
      <vt:lpstr>Lessons Learned</vt:lpstr>
      <vt:lpstr>Lessons Learned</vt:lpstr>
      <vt:lpstr>Best Practices</vt:lpstr>
      <vt:lpstr>Impacts</vt:lpstr>
      <vt:lpstr>Resources for Risk Assessment and Mitigation</vt:lpstr>
      <vt:lpstr>“As shipping moves towards innovations such as autonomous vessels the US Coast Guard (USCG) warns that the industry needs to take cyber security seriously to avoid regulation.”</vt:lpstr>
      <vt:lpstr>PowerPoint Presentation</vt:lpstr>
      <vt:lpstr> </vt:lpstr>
      <vt:lpstr> Cybersecurity Workshop December 7, 2017  </vt:lpstr>
      <vt:lpstr>PowerPoint Presentation</vt:lpstr>
      <vt:lpstr>Cybersecurity Policies</vt:lpstr>
      <vt:lpstr>Cybersecurity Insurance Carriers</vt:lpstr>
      <vt:lpstr>Good vs. Bad Policies</vt:lpstr>
      <vt:lpstr>Handling the Breach</vt:lpstr>
      <vt:lpstr>Handling the Breach</vt:lpstr>
      <vt:lpstr>PowerPoint Presentation</vt:lpstr>
      <vt:lpstr>PowerPoint Presentation</vt:lpstr>
      <vt:lpstr>PowerPoint Presentation</vt:lpstr>
      <vt:lpstr>PowerPoint Presentation</vt:lpstr>
      <vt:lpstr>PowerPoint Presentation</vt:lpstr>
      <vt:lpstr>Cyber Reserve Corps – Washington State Concept, Best Practices from Michigan, and Stakeholder Input</vt:lpstr>
      <vt:lpstr>PowerPoint Presentation</vt:lpstr>
      <vt:lpstr>How would you respond?</vt:lpstr>
      <vt:lpstr>What happens when YOUR IT is tapped out?</vt:lpstr>
      <vt:lpstr> Current Response for cyber incidents</vt:lpstr>
      <vt:lpstr>WA proposal – Dedicated State Mission Assurance Teams</vt:lpstr>
      <vt:lpstr>The Cyber Civil Support Team initiative</vt:lpstr>
      <vt:lpstr>PowerPoint Presentation</vt:lpstr>
      <vt:lpstr>Tabletop Scenario and Report-out</vt:lpstr>
      <vt:lpstr>Tabletop Scenario and Report-out</vt:lpstr>
      <vt:lpstr>Discussion on Cyber Reserve Corps</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Cybersecurity Workshop</dc:title>
  <dc:creator>Nate W</dc:creator>
  <cp:lastModifiedBy>Nate W</cp:lastModifiedBy>
  <cp:revision>34</cp:revision>
  <dcterms:created xsi:type="dcterms:W3CDTF">2017-12-05T20:21:15Z</dcterms:created>
  <dcterms:modified xsi:type="dcterms:W3CDTF">2017-12-07T01:22:59Z</dcterms:modified>
</cp:coreProperties>
</file>