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4" r:id="rId4"/>
    <p:sldId id="263" r:id="rId5"/>
    <p:sldId id="259"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ECF30B-CC78-4E57-B503-078341975D3F}"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1B322-A62B-4609-8370-9481DC876D3D}" type="slidenum">
              <a:rPr lang="en-US" smtClean="0"/>
              <a:t>‹#›</a:t>
            </a:fld>
            <a:endParaRPr lang="en-US"/>
          </a:p>
        </p:txBody>
      </p:sp>
    </p:spTree>
    <p:extLst>
      <p:ext uri="{BB962C8B-B14F-4D97-AF65-F5344CB8AC3E}">
        <p14:creationId xmlns:p14="http://schemas.microsoft.com/office/powerpoint/2010/main" val="960809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CF30B-CC78-4E57-B503-078341975D3F}"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1B322-A62B-4609-8370-9481DC876D3D}" type="slidenum">
              <a:rPr lang="en-US" smtClean="0"/>
              <a:t>‹#›</a:t>
            </a:fld>
            <a:endParaRPr lang="en-US"/>
          </a:p>
        </p:txBody>
      </p:sp>
    </p:spTree>
    <p:extLst>
      <p:ext uri="{BB962C8B-B14F-4D97-AF65-F5344CB8AC3E}">
        <p14:creationId xmlns:p14="http://schemas.microsoft.com/office/powerpoint/2010/main" val="190497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CF30B-CC78-4E57-B503-078341975D3F}"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1B322-A62B-4609-8370-9481DC876D3D}" type="slidenum">
              <a:rPr lang="en-US" smtClean="0"/>
              <a:t>‹#›</a:t>
            </a:fld>
            <a:endParaRPr lang="en-US"/>
          </a:p>
        </p:txBody>
      </p:sp>
    </p:spTree>
    <p:extLst>
      <p:ext uri="{BB962C8B-B14F-4D97-AF65-F5344CB8AC3E}">
        <p14:creationId xmlns:p14="http://schemas.microsoft.com/office/powerpoint/2010/main" val="135711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CF30B-CC78-4E57-B503-078341975D3F}"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1B322-A62B-4609-8370-9481DC876D3D}" type="slidenum">
              <a:rPr lang="en-US" smtClean="0"/>
              <a:t>‹#›</a:t>
            </a:fld>
            <a:endParaRPr lang="en-US"/>
          </a:p>
        </p:txBody>
      </p:sp>
    </p:spTree>
    <p:extLst>
      <p:ext uri="{BB962C8B-B14F-4D97-AF65-F5344CB8AC3E}">
        <p14:creationId xmlns:p14="http://schemas.microsoft.com/office/powerpoint/2010/main" val="4147720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ECF30B-CC78-4E57-B503-078341975D3F}"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1B322-A62B-4609-8370-9481DC876D3D}" type="slidenum">
              <a:rPr lang="en-US" smtClean="0"/>
              <a:t>‹#›</a:t>
            </a:fld>
            <a:endParaRPr lang="en-US"/>
          </a:p>
        </p:txBody>
      </p:sp>
    </p:spTree>
    <p:extLst>
      <p:ext uri="{BB962C8B-B14F-4D97-AF65-F5344CB8AC3E}">
        <p14:creationId xmlns:p14="http://schemas.microsoft.com/office/powerpoint/2010/main" val="317744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ECF30B-CC78-4E57-B503-078341975D3F}"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1B322-A62B-4609-8370-9481DC876D3D}" type="slidenum">
              <a:rPr lang="en-US" smtClean="0"/>
              <a:t>‹#›</a:t>
            </a:fld>
            <a:endParaRPr lang="en-US"/>
          </a:p>
        </p:txBody>
      </p:sp>
    </p:spTree>
    <p:extLst>
      <p:ext uri="{BB962C8B-B14F-4D97-AF65-F5344CB8AC3E}">
        <p14:creationId xmlns:p14="http://schemas.microsoft.com/office/powerpoint/2010/main" val="302164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ECF30B-CC78-4E57-B503-078341975D3F}" type="datetimeFigureOut">
              <a:rPr lang="en-US" smtClean="0"/>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1B322-A62B-4609-8370-9481DC876D3D}" type="slidenum">
              <a:rPr lang="en-US" smtClean="0"/>
              <a:t>‹#›</a:t>
            </a:fld>
            <a:endParaRPr lang="en-US"/>
          </a:p>
        </p:txBody>
      </p:sp>
    </p:spTree>
    <p:extLst>
      <p:ext uri="{BB962C8B-B14F-4D97-AF65-F5344CB8AC3E}">
        <p14:creationId xmlns:p14="http://schemas.microsoft.com/office/powerpoint/2010/main" val="2812624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ECF30B-CC78-4E57-B503-078341975D3F}" type="datetimeFigureOut">
              <a:rPr lang="en-US" smtClean="0"/>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1B322-A62B-4609-8370-9481DC876D3D}" type="slidenum">
              <a:rPr lang="en-US" smtClean="0"/>
              <a:t>‹#›</a:t>
            </a:fld>
            <a:endParaRPr lang="en-US"/>
          </a:p>
        </p:txBody>
      </p:sp>
    </p:spTree>
    <p:extLst>
      <p:ext uri="{BB962C8B-B14F-4D97-AF65-F5344CB8AC3E}">
        <p14:creationId xmlns:p14="http://schemas.microsoft.com/office/powerpoint/2010/main" val="15254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CF30B-CC78-4E57-B503-078341975D3F}" type="datetimeFigureOut">
              <a:rPr lang="en-US" smtClean="0"/>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1B322-A62B-4609-8370-9481DC876D3D}" type="slidenum">
              <a:rPr lang="en-US" smtClean="0"/>
              <a:t>‹#›</a:t>
            </a:fld>
            <a:endParaRPr lang="en-US"/>
          </a:p>
        </p:txBody>
      </p:sp>
    </p:spTree>
    <p:extLst>
      <p:ext uri="{BB962C8B-B14F-4D97-AF65-F5344CB8AC3E}">
        <p14:creationId xmlns:p14="http://schemas.microsoft.com/office/powerpoint/2010/main" val="266765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CF30B-CC78-4E57-B503-078341975D3F}"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1B322-A62B-4609-8370-9481DC876D3D}" type="slidenum">
              <a:rPr lang="en-US" smtClean="0"/>
              <a:t>‹#›</a:t>
            </a:fld>
            <a:endParaRPr lang="en-US"/>
          </a:p>
        </p:txBody>
      </p:sp>
    </p:spTree>
    <p:extLst>
      <p:ext uri="{BB962C8B-B14F-4D97-AF65-F5344CB8AC3E}">
        <p14:creationId xmlns:p14="http://schemas.microsoft.com/office/powerpoint/2010/main" val="268402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CF30B-CC78-4E57-B503-078341975D3F}"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1B322-A62B-4609-8370-9481DC876D3D}" type="slidenum">
              <a:rPr lang="en-US" smtClean="0"/>
              <a:t>‹#›</a:t>
            </a:fld>
            <a:endParaRPr lang="en-US"/>
          </a:p>
        </p:txBody>
      </p:sp>
    </p:spTree>
    <p:extLst>
      <p:ext uri="{BB962C8B-B14F-4D97-AF65-F5344CB8AC3E}">
        <p14:creationId xmlns:p14="http://schemas.microsoft.com/office/powerpoint/2010/main" val="4037172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CF30B-CC78-4E57-B503-078341975D3F}" type="datetimeFigureOut">
              <a:rPr lang="en-US" smtClean="0"/>
              <a:t>5/23/2017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1B322-A62B-4609-8370-9481DC876D3D}" type="slidenum">
              <a:rPr lang="en-US" smtClean="0"/>
              <a:t>‹#›</a:t>
            </a:fld>
            <a:endParaRPr lang="en-US"/>
          </a:p>
        </p:txBody>
      </p:sp>
    </p:spTree>
    <p:extLst>
      <p:ext uri="{BB962C8B-B14F-4D97-AF65-F5344CB8AC3E}">
        <p14:creationId xmlns:p14="http://schemas.microsoft.com/office/powerpoint/2010/main" val="4039755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regionalresilience.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11446"/>
            <a:ext cx="9144000" cy="2133600"/>
          </a:xfrm>
        </p:spPr>
        <p:txBody>
          <a:bodyPr>
            <a:normAutofit/>
          </a:bodyPr>
          <a:lstStyle/>
          <a:p>
            <a:r>
              <a:rPr lang="en-US" dirty="0" smtClean="0">
                <a:solidFill>
                  <a:schemeClr val="accent2">
                    <a:lumMod val="75000"/>
                  </a:schemeClr>
                </a:solidFill>
              </a:rPr>
              <a:t>23 May 2017 | Lakewood, WA</a:t>
            </a:r>
            <a:br>
              <a:rPr lang="en-US" dirty="0" smtClean="0">
                <a:solidFill>
                  <a:schemeClr val="accent2">
                    <a:lumMod val="75000"/>
                  </a:schemeClr>
                </a:solidFill>
              </a:rPr>
            </a:br>
            <a:r>
              <a:rPr lang="en-US" i="1" dirty="0" smtClean="0">
                <a:solidFill>
                  <a:schemeClr val="accent2">
                    <a:lumMod val="75000"/>
                  </a:schemeClr>
                </a:solidFill>
              </a:rPr>
              <a:t/>
            </a:r>
            <a:br>
              <a:rPr lang="en-US" i="1" dirty="0" smtClean="0">
                <a:solidFill>
                  <a:schemeClr val="accent2">
                    <a:lumMod val="75000"/>
                  </a:schemeClr>
                </a:solidFill>
              </a:rPr>
            </a:br>
            <a:endParaRPr lang="en-US" i="1" dirty="0">
              <a:solidFill>
                <a:schemeClr val="accent2">
                  <a:lumMod val="75000"/>
                </a:schemeClr>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67000"/>
            <a:ext cx="9144000" cy="2166217"/>
          </a:xfrm>
          <a:prstGeom prst="rect">
            <a:avLst/>
          </a:prstGeom>
        </p:spPr>
      </p:pic>
      <p:sp>
        <p:nvSpPr>
          <p:cNvPr id="5" name="TextBox 4"/>
          <p:cNvSpPr txBox="1"/>
          <p:nvPr/>
        </p:nvSpPr>
        <p:spPr>
          <a:xfrm>
            <a:off x="0" y="0"/>
            <a:ext cx="9220200" cy="1754326"/>
          </a:xfrm>
          <a:prstGeom prst="rect">
            <a:avLst/>
          </a:prstGeom>
          <a:solidFill>
            <a:schemeClr val="accent1">
              <a:lumMod val="75000"/>
            </a:schemeClr>
          </a:solidFill>
        </p:spPr>
        <p:txBody>
          <a:bodyPr wrap="square" rtlCol="0">
            <a:spAutoFit/>
          </a:bodyPr>
          <a:lstStyle/>
          <a:p>
            <a:pPr algn="ctr"/>
            <a:r>
              <a:rPr lang="en-US" sz="5400" b="1" dirty="0" smtClean="0">
                <a:solidFill>
                  <a:schemeClr val="bg1"/>
                </a:solidFill>
                <a:latin typeface="Adobe Garamond Pro" pitchFamily="18" charset="0"/>
              </a:rPr>
              <a:t>Disruptive Trends in Public Safety Technology Symposium </a:t>
            </a:r>
            <a:endParaRPr lang="en-US" sz="5400" b="1" dirty="0">
              <a:solidFill>
                <a:schemeClr val="bg1"/>
              </a:solidFill>
              <a:latin typeface="Adobe Garamond Pro" pitchFamily="18" charset="0"/>
            </a:endParaRPr>
          </a:p>
        </p:txBody>
      </p:sp>
      <p:cxnSp>
        <p:nvCxnSpPr>
          <p:cNvPr id="8" name="Straight Connector 7"/>
          <p:cNvCxnSpPr/>
          <p:nvPr/>
        </p:nvCxnSpPr>
        <p:spPr>
          <a:xfrm>
            <a:off x="0" y="1905000"/>
            <a:ext cx="9144000" cy="0"/>
          </a:xfrm>
          <a:prstGeom prst="line">
            <a:avLst/>
          </a:prstGeom>
          <a:ln w="168275"/>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32261671"/>
      </p:ext>
    </p:extLst>
  </p:cSld>
  <p:clrMapOvr>
    <a:masterClrMapping/>
  </p:clrMapOvr>
  <mc:AlternateContent xmlns:mc="http://schemas.openxmlformats.org/markup-compatibility/2006" xmlns:p14="http://schemas.microsoft.com/office/powerpoint/2010/main">
    <mc:Choice Requires="p14">
      <p:transition spd="slow" p14:dur="2000" advTm="31241"/>
    </mc:Choice>
    <mc:Fallback xmlns="">
      <p:transition spd="slow" advTm="3124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220200" cy="1754326"/>
          </a:xfrm>
          <a:prstGeom prst="rect">
            <a:avLst/>
          </a:prstGeom>
          <a:solidFill>
            <a:schemeClr val="accent1">
              <a:lumMod val="75000"/>
            </a:schemeClr>
          </a:solidFill>
        </p:spPr>
        <p:txBody>
          <a:bodyPr wrap="square" rtlCol="0">
            <a:spAutoFit/>
          </a:bodyPr>
          <a:lstStyle/>
          <a:p>
            <a:pPr algn="ctr"/>
            <a:r>
              <a:rPr lang="en-US" sz="5400" b="1" dirty="0" smtClean="0">
                <a:solidFill>
                  <a:schemeClr val="bg1"/>
                </a:solidFill>
                <a:latin typeface="Adobe Garamond Pro" pitchFamily="18" charset="0"/>
              </a:rPr>
              <a:t>Disruptive Trends in Public Safety Technology Symposium </a:t>
            </a:r>
            <a:endParaRPr lang="en-US" sz="5400" b="1" dirty="0">
              <a:solidFill>
                <a:schemeClr val="bg1"/>
              </a:solidFill>
              <a:latin typeface="Adobe Garamond Pro" pitchFamily="18" charset="0"/>
            </a:endParaRPr>
          </a:p>
        </p:txBody>
      </p:sp>
      <p:cxnSp>
        <p:nvCxnSpPr>
          <p:cNvPr id="8" name="Straight Connector 7"/>
          <p:cNvCxnSpPr/>
          <p:nvPr/>
        </p:nvCxnSpPr>
        <p:spPr>
          <a:xfrm>
            <a:off x="0" y="1905000"/>
            <a:ext cx="9144000" cy="0"/>
          </a:xfrm>
          <a:prstGeom prst="line">
            <a:avLst/>
          </a:prstGeom>
          <a:ln w="168275"/>
        </p:spPr>
        <p:style>
          <a:lnRef idx="3">
            <a:schemeClr val="accent2"/>
          </a:lnRef>
          <a:fillRef idx="0">
            <a:schemeClr val="accent2"/>
          </a:fillRef>
          <a:effectRef idx="2">
            <a:schemeClr val="accent2"/>
          </a:effectRef>
          <a:fontRef idx="minor">
            <a:schemeClr val="tx1"/>
          </a:fontRef>
        </p:style>
      </p:cxnSp>
      <p:sp>
        <p:nvSpPr>
          <p:cNvPr id="9" name="Title 2"/>
          <p:cNvSpPr txBox="1">
            <a:spLocks/>
          </p:cNvSpPr>
          <p:nvPr/>
        </p:nvSpPr>
        <p:spPr>
          <a:xfrm>
            <a:off x="723900" y="1905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i="1" dirty="0" smtClean="0">
                <a:solidFill>
                  <a:schemeClr val="accent2">
                    <a:lumMod val="75000"/>
                  </a:schemeClr>
                </a:solidFill>
              </a:rPr>
              <a:t>Thank you to our sponsors </a:t>
            </a:r>
            <a:endParaRPr lang="en-US" sz="3600" i="1" dirty="0">
              <a:solidFill>
                <a:schemeClr val="accent2">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199" y="4724400"/>
            <a:ext cx="1995487" cy="163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9214" y="3638436"/>
            <a:ext cx="4194175" cy="777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5253945"/>
            <a:ext cx="3003550"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303401"/>
            <a:ext cx="2667000" cy="13343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566160711"/>
      </p:ext>
    </p:extLst>
  </p:cSld>
  <p:clrMapOvr>
    <a:masterClrMapping/>
  </p:clrMapOvr>
  <mc:AlternateContent xmlns:mc="http://schemas.openxmlformats.org/markup-compatibility/2006" xmlns:p14="http://schemas.microsoft.com/office/powerpoint/2010/main">
    <mc:Choice Requires="p14">
      <p:transition spd="slow" p14:dur="2000" advTm="58517"/>
    </mc:Choice>
    <mc:Fallback xmlns="">
      <p:transition spd="slow" advTm="5851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220200" cy="1754326"/>
          </a:xfrm>
          <a:prstGeom prst="rect">
            <a:avLst/>
          </a:prstGeom>
          <a:solidFill>
            <a:schemeClr val="accent1">
              <a:lumMod val="75000"/>
            </a:schemeClr>
          </a:solidFill>
        </p:spPr>
        <p:txBody>
          <a:bodyPr wrap="square" rtlCol="0">
            <a:spAutoFit/>
          </a:bodyPr>
          <a:lstStyle/>
          <a:p>
            <a:pPr algn="ctr"/>
            <a:r>
              <a:rPr lang="en-US" sz="5400" b="1" dirty="0" smtClean="0">
                <a:solidFill>
                  <a:schemeClr val="bg1"/>
                </a:solidFill>
                <a:latin typeface="Adobe Garamond Pro" pitchFamily="18" charset="0"/>
              </a:rPr>
              <a:t>Disruptive Trends in Public Safety Technology Symposium </a:t>
            </a:r>
            <a:endParaRPr lang="en-US" sz="5400" b="1" dirty="0">
              <a:solidFill>
                <a:schemeClr val="bg1"/>
              </a:solidFill>
              <a:latin typeface="Adobe Garamond Pro" pitchFamily="18" charset="0"/>
            </a:endParaRPr>
          </a:p>
        </p:txBody>
      </p:sp>
      <p:cxnSp>
        <p:nvCxnSpPr>
          <p:cNvPr id="8" name="Straight Connector 7"/>
          <p:cNvCxnSpPr/>
          <p:nvPr/>
        </p:nvCxnSpPr>
        <p:spPr>
          <a:xfrm>
            <a:off x="0" y="1905000"/>
            <a:ext cx="9144000" cy="0"/>
          </a:xfrm>
          <a:prstGeom prst="line">
            <a:avLst/>
          </a:prstGeom>
          <a:ln w="168275"/>
        </p:spPr>
        <p:style>
          <a:lnRef idx="3">
            <a:schemeClr val="accent2"/>
          </a:lnRef>
          <a:fillRef idx="0">
            <a:schemeClr val="accent2"/>
          </a:fillRef>
          <a:effectRef idx="2">
            <a:schemeClr val="accent2"/>
          </a:effectRef>
          <a:fontRef idx="minor">
            <a:schemeClr val="tx1"/>
          </a:fontRef>
        </p:style>
      </p:cxnSp>
      <p:sp>
        <p:nvSpPr>
          <p:cNvPr id="9" name="Title 2"/>
          <p:cNvSpPr txBox="1">
            <a:spLocks/>
          </p:cNvSpPr>
          <p:nvPr/>
        </p:nvSpPr>
        <p:spPr>
          <a:xfrm>
            <a:off x="266700" y="2209800"/>
            <a:ext cx="8686800" cy="381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600" i="1" dirty="0">
              <a:solidFill>
                <a:schemeClr val="accent2">
                  <a:lumMod val="75000"/>
                </a:schemeClr>
              </a:solidFill>
            </a:endParaRPr>
          </a:p>
        </p:txBody>
      </p:sp>
      <p:sp>
        <p:nvSpPr>
          <p:cNvPr id="2" name="TextBox 1"/>
          <p:cNvSpPr txBox="1"/>
          <p:nvPr/>
        </p:nvSpPr>
        <p:spPr>
          <a:xfrm>
            <a:off x="76200" y="2057400"/>
            <a:ext cx="9067800" cy="5109091"/>
          </a:xfrm>
          <a:prstGeom prst="rect">
            <a:avLst/>
          </a:prstGeom>
          <a:noFill/>
        </p:spPr>
        <p:txBody>
          <a:bodyPr wrap="square" rtlCol="0">
            <a:spAutoFit/>
          </a:bodyPr>
          <a:lstStyle/>
          <a:p>
            <a:r>
              <a:rPr lang="en-US" sz="2000" b="1" cap="small" dirty="0" smtClean="0"/>
              <a:t>Agenda </a:t>
            </a:r>
            <a:endParaRPr lang="en-US" sz="2000" b="1" cap="small" dirty="0"/>
          </a:p>
          <a:p>
            <a:endParaRPr lang="en-US" b="1" dirty="0" smtClean="0"/>
          </a:p>
          <a:p>
            <a:pPr marL="285750" indent="-285750">
              <a:buFont typeface="Arial" panose="020B0604020202020204" pitchFamily="34" charset="0"/>
              <a:buChar char="•"/>
            </a:pPr>
            <a:r>
              <a:rPr lang="en-US" b="1" dirty="0" smtClean="0"/>
              <a:t>Welcoming </a:t>
            </a:r>
            <a:r>
              <a:rPr lang="en-US" b="1" dirty="0"/>
              <a:t>Remarks and </a:t>
            </a:r>
            <a:r>
              <a:rPr lang="en-US" b="1" dirty="0" smtClean="0"/>
              <a:t>Introductions</a:t>
            </a:r>
          </a:p>
          <a:p>
            <a:pPr marL="285750" indent="-285750">
              <a:buFont typeface="Arial" panose="020B0604020202020204" pitchFamily="34" charset="0"/>
              <a:buChar char="•"/>
            </a:pPr>
            <a:r>
              <a:rPr lang="en-US" b="1" dirty="0" smtClean="0"/>
              <a:t>What </a:t>
            </a:r>
            <a:r>
              <a:rPr lang="en-US" b="1" dirty="0"/>
              <a:t>is disruptive </a:t>
            </a:r>
            <a:r>
              <a:rPr lang="en-US" b="1" dirty="0" smtClean="0"/>
              <a:t>technology?</a:t>
            </a:r>
          </a:p>
          <a:p>
            <a:pPr marL="285750" indent="-285750">
              <a:buFont typeface="Arial" panose="020B0604020202020204" pitchFamily="34" charset="0"/>
              <a:buChar char="•"/>
            </a:pPr>
            <a:r>
              <a:rPr lang="en-US" b="1" dirty="0" smtClean="0"/>
              <a:t>Washington </a:t>
            </a:r>
            <a:r>
              <a:rPr lang="en-US" b="1" dirty="0" err="1"/>
              <a:t>OneNet</a:t>
            </a:r>
            <a:r>
              <a:rPr lang="en-US" b="1" dirty="0"/>
              <a:t>: Update on Contract Award and State </a:t>
            </a:r>
            <a:r>
              <a:rPr lang="en-US" b="1" dirty="0" smtClean="0"/>
              <a:t>Plans</a:t>
            </a:r>
          </a:p>
          <a:p>
            <a:pPr marL="285750" indent="-285750">
              <a:buFont typeface="Arial" panose="020B0604020202020204" pitchFamily="34" charset="0"/>
              <a:buChar char="•"/>
            </a:pPr>
            <a:r>
              <a:rPr lang="en-US" b="1" dirty="0" smtClean="0"/>
              <a:t>Phone </a:t>
            </a:r>
            <a:r>
              <a:rPr lang="en-US" b="1" dirty="0"/>
              <a:t>Technology: where it’s been and future </a:t>
            </a:r>
            <a:r>
              <a:rPr lang="en-US" b="1" dirty="0" smtClean="0"/>
              <a:t>developments</a:t>
            </a:r>
          </a:p>
          <a:p>
            <a:pPr marL="285750" indent="-285750">
              <a:buFont typeface="Arial" panose="020B0604020202020204" pitchFamily="34" charset="0"/>
              <a:buChar char="•"/>
            </a:pPr>
            <a:r>
              <a:rPr lang="en-US" b="1" dirty="0" smtClean="0"/>
              <a:t>Communications </a:t>
            </a:r>
            <a:r>
              <a:rPr lang="en-US" b="1" dirty="0"/>
              <a:t>Continuity for 9-1-1 </a:t>
            </a:r>
            <a:r>
              <a:rPr lang="en-US" b="1" dirty="0" smtClean="0"/>
              <a:t>Centers</a:t>
            </a:r>
          </a:p>
          <a:p>
            <a:r>
              <a:rPr lang="en-US" dirty="0" smtClean="0"/>
              <a:t>10:10am</a:t>
            </a:r>
            <a:r>
              <a:rPr lang="en-US" dirty="0"/>
              <a:t>	</a:t>
            </a:r>
            <a:r>
              <a:rPr lang="en-US" i="1" dirty="0"/>
              <a:t>Networking break </a:t>
            </a:r>
            <a:endParaRPr lang="en-US" dirty="0"/>
          </a:p>
          <a:p>
            <a:pPr marL="285750" indent="-285750">
              <a:buFont typeface="Arial" panose="020B0604020202020204" pitchFamily="34" charset="0"/>
              <a:buChar char="•"/>
            </a:pPr>
            <a:r>
              <a:rPr lang="en-US" b="1" dirty="0" smtClean="0"/>
              <a:t>Social </a:t>
            </a:r>
            <a:r>
              <a:rPr lang="en-US" b="1" dirty="0"/>
              <a:t>Media: advantages and best </a:t>
            </a:r>
            <a:r>
              <a:rPr lang="en-US" b="1" dirty="0" smtClean="0"/>
              <a:t>practices</a:t>
            </a:r>
          </a:p>
          <a:p>
            <a:pPr marL="285750" indent="-285750">
              <a:buFont typeface="Arial" panose="020B0604020202020204" pitchFamily="34" charset="0"/>
              <a:buChar char="•"/>
            </a:pPr>
            <a:r>
              <a:rPr lang="en-US" b="1" dirty="0" smtClean="0"/>
              <a:t>Drones </a:t>
            </a:r>
            <a:r>
              <a:rPr lang="en-US" b="1" dirty="0"/>
              <a:t>and Broadband Data for the </a:t>
            </a:r>
            <a:r>
              <a:rPr lang="en-US" b="1" dirty="0" err="1"/>
              <a:t>PSAP</a:t>
            </a:r>
            <a:r>
              <a:rPr lang="en-US" b="1" dirty="0"/>
              <a:t> - The Role of Robotics </a:t>
            </a:r>
            <a:r>
              <a:rPr lang="en-US" b="1" dirty="0" smtClean="0"/>
              <a:t>and Artificial Intelligence</a:t>
            </a:r>
            <a:endParaRPr lang="en-US" dirty="0"/>
          </a:p>
          <a:p>
            <a:pPr marL="285750" indent="-285750">
              <a:buFont typeface="Arial" panose="020B0604020202020204" pitchFamily="34" charset="0"/>
              <a:buChar char="•"/>
            </a:pPr>
            <a:r>
              <a:rPr lang="en-US" b="1" dirty="0" smtClean="0"/>
              <a:t>Analytics</a:t>
            </a:r>
            <a:r>
              <a:rPr lang="en-US" b="1" dirty="0"/>
              <a:t>: How to use your data </a:t>
            </a:r>
            <a:endParaRPr lang="en-US" dirty="0"/>
          </a:p>
          <a:p>
            <a:r>
              <a:rPr lang="en-US" dirty="0" smtClean="0"/>
              <a:t>11:55am</a:t>
            </a:r>
            <a:r>
              <a:rPr lang="en-US" dirty="0"/>
              <a:t>	</a:t>
            </a:r>
            <a:r>
              <a:rPr lang="en-US" i="1" dirty="0"/>
              <a:t>Networking Break </a:t>
            </a:r>
            <a:endParaRPr lang="en-US" dirty="0"/>
          </a:p>
          <a:p>
            <a:pPr marL="285750" indent="-285750">
              <a:buFont typeface="Arial" panose="020B0604020202020204" pitchFamily="34" charset="0"/>
              <a:buChar char="•"/>
            </a:pPr>
            <a:r>
              <a:rPr lang="en-US" b="1" dirty="0" smtClean="0"/>
              <a:t>Microsoft </a:t>
            </a:r>
            <a:r>
              <a:rPr lang="en-US" b="1" dirty="0"/>
              <a:t>and Disaster Response</a:t>
            </a:r>
            <a:endParaRPr lang="en-US" dirty="0"/>
          </a:p>
          <a:p>
            <a:pPr marL="285750" indent="-285750">
              <a:buFont typeface="Arial" panose="020B0604020202020204" pitchFamily="34" charset="0"/>
              <a:buChar char="•"/>
            </a:pPr>
            <a:r>
              <a:rPr lang="en-US" b="1" dirty="0" smtClean="0"/>
              <a:t>12: 20 Luncheon </a:t>
            </a:r>
            <a:r>
              <a:rPr lang="en-US" b="1" dirty="0"/>
              <a:t>Panel: Privacy Concerns of New Technologies </a:t>
            </a:r>
            <a:endParaRPr lang="en-US" dirty="0"/>
          </a:p>
          <a:p>
            <a:r>
              <a:rPr lang="en-US" dirty="0" smtClean="0"/>
              <a:t>1:30pm</a:t>
            </a:r>
            <a:r>
              <a:rPr lang="en-US" dirty="0"/>
              <a:t>	</a:t>
            </a:r>
            <a:r>
              <a:rPr lang="en-US" b="1" dirty="0"/>
              <a:t>Adjourn</a:t>
            </a:r>
            <a:endParaRPr lang="en-US" dirty="0"/>
          </a:p>
          <a:p>
            <a:r>
              <a:rPr lang="en-US" b="1" dirty="0"/>
              <a:t> </a:t>
            </a:r>
            <a:endParaRPr lang="en-US" dirty="0"/>
          </a:p>
          <a:p>
            <a:r>
              <a:rPr lang="en-US" b="1" dirty="0"/>
              <a:t> </a:t>
            </a:r>
            <a:endParaRPr lang="en-US" dirty="0"/>
          </a:p>
          <a:p>
            <a:endParaRPr lang="en-US" dirty="0"/>
          </a:p>
        </p:txBody>
      </p:sp>
    </p:spTree>
    <p:extLst>
      <p:ext uri="{BB962C8B-B14F-4D97-AF65-F5344CB8AC3E}">
        <p14:creationId xmlns:p14="http://schemas.microsoft.com/office/powerpoint/2010/main" val="2814017736"/>
      </p:ext>
    </p:extLst>
  </p:cSld>
  <p:clrMapOvr>
    <a:masterClrMapping/>
  </p:clrMapOvr>
  <mc:AlternateContent xmlns:mc="http://schemas.openxmlformats.org/markup-compatibility/2006" xmlns:p14="http://schemas.microsoft.com/office/powerpoint/2010/main">
    <mc:Choice Requires="p14">
      <p:transition spd="slow" p14:dur="2000" advTm="46545"/>
    </mc:Choice>
    <mc:Fallback xmlns="">
      <p:transition spd="slow" advTm="4654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6200" y="1143000"/>
            <a:ext cx="8860971" cy="6096000"/>
          </a:xfrm>
        </p:spPr>
        <p:txBody>
          <a:bodyPr>
            <a:noAutofit/>
          </a:bodyPr>
          <a:lstStyle/>
          <a:p>
            <a:pPr algn="l"/>
            <a:r>
              <a:rPr lang="en-US" sz="2000" b="1" dirty="0" smtClean="0">
                <a:solidFill>
                  <a:schemeClr val="accent2">
                    <a:lumMod val="75000"/>
                  </a:schemeClr>
                </a:solidFill>
              </a:rPr>
              <a:t>Disaster Resilience Symposium at  PNWER Annual Summit </a:t>
            </a:r>
            <a:r>
              <a:rPr lang="en-US" sz="1400" dirty="0" smtClean="0">
                <a:solidFill>
                  <a:schemeClr val="accent2">
                    <a:lumMod val="75000"/>
                  </a:schemeClr>
                </a:solidFill>
              </a:rPr>
              <a:t/>
            </a:r>
            <a:br>
              <a:rPr lang="en-US" sz="1400" dirty="0" smtClean="0">
                <a:solidFill>
                  <a:schemeClr val="accent2">
                    <a:lumMod val="75000"/>
                  </a:schemeClr>
                </a:solidFill>
              </a:rPr>
            </a:br>
            <a:r>
              <a:rPr lang="en-US" sz="1400" dirty="0" smtClean="0">
                <a:solidFill>
                  <a:schemeClr val="accent2">
                    <a:lumMod val="75000"/>
                  </a:schemeClr>
                </a:solidFill>
              </a:rPr>
              <a:t>July 24-25, 2017 | Portland, Oregon</a:t>
            </a:r>
            <a:br>
              <a:rPr lang="en-US" sz="1400" dirty="0" smtClean="0">
                <a:solidFill>
                  <a:schemeClr val="accent2">
                    <a:lumMod val="75000"/>
                  </a:schemeClr>
                </a:solidFill>
              </a:rPr>
            </a:br>
            <a:r>
              <a:rPr lang="en-US" sz="1400" dirty="0" smtClean="0">
                <a:solidFill>
                  <a:schemeClr val="accent2">
                    <a:lumMod val="75000"/>
                  </a:schemeClr>
                </a:solidFill>
              </a:rPr>
              <a:t/>
            </a:r>
            <a:br>
              <a:rPr lang="en-US" sz="1400" dirty="0" smtClean="0">
                <a:solidFill>
                  <a:schemeClr val="accent2">
                    <a:lumMod val="75000"/>
                  </a:schemeClr>
                </a:solidFill>
              </a:rPr>
            </a:br>
            <a:r>
              <a:rPr lang="en-US" sz="1800" dirty="0" smtClean="0">
                <a:solidFill>
                  <a:schemeClr val="accent2">
                    <a:lumMod val="75000"/>
                  </a:schemeClr>
                </a:solidFill>
              </a:rPr>
              <a:t>Symposium will provide attendees with the opportunity to interact face-to-face with elected officials and legislators participating in the </a:t>
            </a:r>
            <a:r>
              <a:rPr lang="en-US" sz="1800" dirty="0" err="1" smtClean="0">
                <a:solidFill>
                  <a:schemeClr val="accent2">
                    <a:lumMod val="75000"/>
                  </a:schemeClr>
                </a:solidFill>
              </a:rPr>
              <a:t>PNWER</a:t>
            </a:r>
            <a:r>
              <a:rPr lang="en-US" sz="1800" dirty="0" smtClean="0">
                <a:solidFill>
                  <a:schemeClr val="accent2">
                    <a:lumMod val="75000"/>
                  </a:schemeClr>
                </a:solidFill>
              </a:rPr>
              <a:t> Summit.  </a:t>
            </a:r>
            <a:br>
              <a:rPr lang="en-US" sz="1800" dirty="0" smtClean="0">
                <a:solidFill>
                  <a:schemeClr val="accent2">
                    <a:lumMod val="75000"/>
                  </a:schemeClr>
                </a:solidFill>
              </a:rPr>
            </a:br>
            <a:r>
              <a:rPr lang="en-US" sz="1800" dirty="0">
                <a:solidFill>
                  <a:schemeClr val="accent2">
                    <a:lumMod val="75000"/>
                  </a:schemeClr>
                </a:solidFill>
              </a:rPr>
              <a:t/>
            </a:r>
            <a:br>
              <a:rPr lang="en-US" sz="1800" dirty="0">
                <a:solidFill>
                  <a:schemeClr val="accent2">
                    <a:lumMod val="75000"/>
                  </a:schemeClr>
                </a:solidFill>
              </a:rPr>
            </a:br>
            <a:r>
              <a:rPr lang="en-US" sz="1800" dirty="0" smtClean="0">
                <a:solidFill>
                  <a:schemeClr val="accent2">
                    <a:lumMod val="75000"/>
                  </a:schemeClr>
                </a:solidFill>
              </a:rPr>
              <a:t>Eight sessions include: </a:t>
            </a:r>
            <a:br>
              <a:rPr lang="en-US" sz="1800" dirty="0" smtClean="0">
                <a:solidFill>
                  <a:schemeClr val="accent2">
                    <a:lumMod val="75000"/>
                  </a:schemeClr>
                </a:solidFill>
              </a:rPr>
            </a:br>
            <a:r>
              <a:rPr lang="en-US" sz="1800" dirty="0">
                <a:solidFill>
                  <a:schemeClr val="accent2">
                    <a:lumMod val="75000"/>
                  </a:schemeClr>
                </a:solidFill>
              </a:rPr>
              <a:t/>
            </a:r>
            <a:br>
              <a:rPr lang="en-US" sz="1800" dirty="0">
                <a:solidFill>
                  <a:schemeClr val="accent2">
                    <a:lumMod val="75000"/>
                  </a:schemeClr>
                </a:solidFill>
              </a:rPr>
            </a:br>
            <a:r>
              <a:rPr lang="en-US" sz="1800" dirty="0" smtClean="0">
                <a:solidFill>
                  <a:schemeClr val="accent2">
                    <a:lumMod val="75000"/>
                  </a:schemeClr>
                </a:solidFill>
              </a:rPr>
              <a:t>- Calgary flood and </a:t>
            </a:r>
            <a:r>
              <a:rPr lang="en-US" sz="1800" dirty="0">
                <a:solidFill>
                  <a:schemeClr val="accent2">
                    <a:lumMod val="75000"/>
                  </a:schemeClr>
                </a:solidFill>
              </a:rPr>
              <a:t>A</a:t>
            </a:r>
            <a:r>
              <a:rPr lang="en-US" sz="1800" dirty="0" smtClean="0">
                <a:solidFill>
                  <a:schemeClr val="accent2">
                    <a:lumMod val="75000"/>
                  </a:schemeClr>
                </a:solidFill>
              </a:rPr>
              <a:t>lberta fires </a:t>
            </a:r>
            <a:r>
              <a:rPr lang="en-US" sz="1800" dirty="0">
                <a:solidFill>
                  <a:schemeClr val="accent2">
                    <a:lumMod val="75000"/>
                  </a:schemeClr>
                </a:solidFill>
              </a:rPr>
              <a:t>r</a:t>
            </a:r>
            <a:r>
              <a:rPr lang="en-US" sz="1800" dirty="0" smtClean="0">
                <a:solidFill>
                  <a:schemeClr val="accent2">
                    <a:lumMod val="75000"/>
                  </a:schemeClr>
                </a:solidFill>
              </a:rPr>
              <a:t>esponse and recovery</a:t>
            </a:r>
            <a:br>
              <a:rPr lang="en-US" sz="1800" dirty="0" smtClean="0">
                <a:solidFill>
                  <a:schemeClr val="accent2">
                    <a:lumMod val="75000"/>
                  </a:schemeClr>
                </a:solidFill>
              </a:rPr>
            </a:br>
            <a:r>
              <a:rPr lang="en-US" sz="1800" dirty="0" smtClean="0">
                <a:solidFill>
                  <a:schemeClr val="accent2">
                    <a:lumMod val="75000"/>
                  </a:schemeClr>
                </a:solidFill>
              </a:rPr>
              <a:t>- Climate change and adaptation</a:t>
            </a:r>
            <a:br>
              <a:rPr lang="en-US" sz="1800" dirty="0" smtClean="0">
                <a:solidFill>
                  <a:schemeClr val="accent2">
                    <a:lumMod val="75000"/>
                  </a:schemeClr>
                </a:solidFill>
              </a:rPr>
            </a:br>
            <a:r>
              <a:rPr lang="en-US" sz="1800" dirty="0" smtClean="0">
                <a:solidFill>
                  <a:schemeClr val="accent2">
                    <a:lumMod val="75000"/>
                  </a:schemeClr>
                </a:solidFill>
              </a:rPr>
              <a:t>- Critical infrastructure interdependencies</a:t>
            </a:r>
            <a:br>
              <a:rPr lang="en-US" sz="1800" dirty="0" smtClean="0">
                <a:solidFill>
                  <a:schemeClr val="accent2">
                    <a:lumMod val="75000"/>
                  </a:schemeClr>
                </a:solidFill>
              </a:rPr>
            </a:br>
            <a:r>
              <a:rPr lang="en-US" sz="1800" dirty="0" smtClean="0">
                <a:solidFill>
                  <a:schemeClr val="accent2">
                    <a:lumMod val="75000"/>
                  </a:schemeClr>
                </a:solidFill>
              </a:rPr>
              <a:t>- Cybersecurity</a:t>
            </a:r>
            <a:br>
              <a:rPr lang="en-US" sz="1800" dirty="0" smtClean="0">
                <a:solidFill>
                  <a:schemeClr val="accent2">
                    <a:lumMod val="75000"/>
                  </a:schemeClr>
                </a:solidFill>
              </a:rPr>
            </a:br>
            <a:r>
              <a:rPr lang="en-US" sz="1800" dirty="0" smtClean="0">
                <a:solidFill>
                  <a:schemeClr val="accent2">
                    <a:lumMod val="75000"/>
                  </a:schemeClr>
                </a:solidFill>
              </a:rPr>
              <a:t>- Defining disaster resilience</a:t>
            </a:r>
            <a:br>
              <a:rPr lang="en-US" sz="1800" dirty="0" smtClean="0">
                <a:solidFill>
                  <a:schemeClr val="accent2">
                    <a:lumMod val="75000"/>
                  </a:schemeClr>
                </a:solidFill>
              </a:rPr>
            </a:br>
            <a:r>
              <a:rPr lang="en-US" sz="1800" dirty="0" smtClean="0">
                <a:solidFill>
                  <a:schemeClr val="accent2">
                    <a:lumMod val="75000"/>
                  </a:schemeClr>
                </a:solidFill>
              </a:rPr>
              <a:t>- Oil by rail safety</a:t>
            </a:r>
            <a:br>
              <a:rPr lang="en-US" sz="1800" dirty="0" smtClean="0">
                <a:solidFill>
                  <a:schemeClr val="accent2">
                    <a:lumMod val="75000"/>
                  </a:schemeClr>
                </a:solidFill>
              </a:rPr>
            </a:br>
            <a:r>
              <a:rPr lang="en-US" sz="1800" dirty="0" smtClean="0">
                <a:solidFill>
                  <a:schemeClr val="accent2">
                    <a:lumMod val="75000"/>
                  </a:schemeClr>
                </a:solidFill>
              </a:rPr>
              <a:t>- Public-private partnerships on resilience</a:t>
            </a:r>
            <a:br>
              <a:rPr lang="en-US" sz="1800" dirty="0" smtClean="0">
                <a:solidFill>
                  <a:schemeClr val="accent2">
                    <a:lumMod val="75000"/>
                  </a:schemeClr>
                </a:solidFill>
              </a:rPr>
            </a:br>
            <a:r>
              <a:rPr lang="en-US" sz="1800" dirty="0" smtClean="0">
                <a:solidFill>
                  <a:schemeClr val="accent2">
                    <a:lumMod val="75000"/>
                  </a:schemeClr>
                </a:solidFill>
              </a:rPr>
              <a:t>- Technologies impacting disaster resilience</a:t>
            </a:r>
            <a:br>
              <a:rPr lang="en-US" sz="1800" dirty="0" smtClean="0">
                <a:solidFill>
                  <a:schemeClr val="accent2">
                    <a:lumMod val="75000"/>
                  </a:schemeClr>
                </a:solidFill>
              </a:rPr>
            </a:br>
            <a:r>
              <a:rPr lang="en-US" sz="1800" dirty="0">
                <a:solidFill>
                  <a:schemeClr val="accent2">
                    <a:lumMod val="75000"/>
                  </a:schemeClr>
                </a:solidFill>
              </a:rPr>
              <a:t/>
            </a:r>
            <a:br>
              <a:rPr lang="en-US" sz="1800" dirty="0">
                <a:solidFill>
                  <a:schemeClr val="accent2">
                    <a:lumMod val="75000"/>
                  </a:schemeClr>
                </a:solidFill>
              </a:rPr>
            </a:br>
            <a:r>
              <a:rPr lang="en-US" sz="1800" dirty="0" smtClean="0">
                <a:solidFill>
                  <a:schemeClr val="accent2">
                    <a:lumMod val="75000"/>
                  </a:schemeClr>
                </a:solidFill>
              </a:rPr>
              <a:t/>
            </a:r>
            <a:br>
              <a:rPr lang="en-US" sz="1800" dirty="0" smtClean="0">
                <a:solidFill>
                  <a:schemeClr val="accent2">
                    <a:lumMod val="75000"/>
                  </a:schemeClr>
                </a:solidFill>
              </a:rPr>
            </a:br>
            <a:r>
              <a:rPr lang="en-US" sz="1800" dirty="0" err="1" smtClean="0">
                <a:solidFill>
                  <a:schemeClr val="accent2">
                    <a:lumMod val="75000"/>
                  </a:schemeClr>
                </a:solidFill>
              </a:rPr>
              <a:t>PNWER</a:t>
            </a:r>
            <a:r>
              <a:rPr lang="en-US" sz="1800" dirty="0" smtClean="0">
                <a:solidFill>
                  <a:schemeClr val="accent2">
                    <a:lumMod val="75000"/>
                  </a:schemeClr>
                </a:solidFill>
              </a:rPr>
              <a:t> Summit attracts 600+ regional legislators and business leaders</a:t>
            </a:r>
            <a:r>
              <a:rPr lang="en-US" sz="1400" dirty="0" smtClean="0">
                <a:solidFill>
                  <a:schemeClr val="accent2">
                    <a:lumMod val="75000"/>
                  </a:schemeClr>
                </a:solidFill>
              </a:rPr>
              <a:t/>
            </a:r>
            <a:br>
              <a:rPr lang="en-US" sz="1400" dirty="0" smtClean="0">
                <a:solidFill>
                  <a:schemeClr val="accent2">
                    <a:lumMod val="75000"/>
                  </a:schemeClr>
                </a:solidFill>
              </a:rPr>
            </a:br>
            <a:r>
              <a:rPr lang="en-US" sz="1400" dirty="0">
                <a:solidFill>
                  <a:schemeClr val="accent2">
                    <a:lumMod val="75000"/>
                  </a:schemeClr>
                </a:solidFill>
              </a:rPr>
              <a:t/>
            </a:r>
            <a:br>
              <a:rPr lang="en-US" sz="1400" dirty="0">
                <a:solidFill>
                  <a:schemeClr val="accent2">
                    <a:lumMod val="75000"/>
                  </a:schemeClr>
                </a:solidFill>
              </a:rPr>
            </a:br>
            <a:r>
              <a:rPr lang="en-US" sz="1600" dirty="0">
                <a:solidFill>
                  <a:schemeClr val="accent2">
                    <a:lumMod val="75000"/>
                  </a:schemeClr>
                </a:solidFill>
              </a:rPr>
              <a:t/>
            </a:r>
            <a:br>
              <a:rPr lang="en-US" sz="1600" dirty="0">
                <a:solidFill>
                  <a:schemeClr val="accent2">
                    <a:lumMod val="75000"/>
                  </a:schemeClr>
                </a:solidFill>
              </a:rPr>
            </a:br>
            <a:r>
              <a:rPr lang="en-US" sz="1400" dirty="0" smtClean="0">
                <a:solidFill>
                  <a:schemeClr val="accent2">
                    <a:lumMod val="75000"/>
                  </a:schemeClr>
                </a:solidFill>
              </a:rPr>
              <a:t/>
            </a:r>
            <a:br>
              <a:rPr lang="en-US" sz="1400" dirty="0" smtClean="0">
                <a:solidFill>
                  <a:schemeClr val="accent2">
                    <a:lumMod val="75000"/>
                  </a:schemeClr>
                </a:solidFill>
              </a:rPr>
            </a:br>
            <a:r>
              <a:rPr lang="en-US" sz="1400" dirty="0" smtClean="0">
                <a:solidFill>
                  <a:schemeClr val="accent2">
                    <a:lumMod val="75000"/>
                  </a:schemeClr>
                </a:solidFill>
              </a:rPr>
              <a:t/>
            </a:r>
            <a:br>
              <a:rPr lang="en-US" sz="1400" dirty="0" smtClean="0">
                <a:solidFill>
                  <a:schemeClr val="accent2">
                    <a:lumMod val="75000"/>
                  </a:schemeClr>
                </a:solidFill>
              </a:rPr>
            </a:br>
            <a:r>
              <a:rPr lang="en-US" sz="1400" dirty="0" smtClean="0">
                <a:solidFill>
                  <a:schemeClr val="accent2">
                    <a:lumMod val="75000"/>
                  </a:schemeClr>
                </a:solidFill>
              </a:rPr>
              <a:t/>
            </a:r>
            <a:br>
              <a:rPr lang="en-US" sz="1400" dirty="0" smtClean="0">
                <a:solidFill>
                  <a:schemeClr val="accent2">
                    <a:lumMod val="75000"/>
                  </a:schemeClr>
                </a:solidFill>
              </a:rPr>
            </a:br>
            <a:r>
              <a:rPr lang="en-US" sz="800" dirty="0" smtClean="0">
                <a:solidFill>
                  <a:schemeClr val="accent2">
                    <a:lumMod val="75000"/>
                  </a:schemeClr>
                </a:solidFill>
              </a:rPr>
              <a:t/>
            </a:r>
            <a:br>
              <a:rPr lang="en-US" sz="800" dirty="0" smtClean="0">
                <a:solidFill>
                  <a:schemeClr val="accent2">
                    <a:lumMod val="75000"/>
                  </a:schemeClr>
                </a:solidFill>
              </a:rPr>
            </a:br>
            <a:endParaRPr lang="en-US" sz="800" dirty="0">
              <a:solidFill>
                <a:schemeClr val="accent2">
                  <a:lumMod val="75000"/>
                </a:schemeClr>
              </a:solidFill>
            </a:endParaRPr>
          </a:p>
        </p:txBody>
      </p:sp>
      <p:sp>
        <p:nvSpPr>
          <p:cNvPr id="2" name="TextBox 1"/>
          <p:cNvSpPr txBox="1"/>
          <p:nvPr/>
        </p:nvSpPr>
        <p:spPr>
          <a:xfrm>
            <a:off x="76200" y="228600"/>
            <a:ext cx="8839200" cy="523220"/>
          </a:xfrm>
          <a:prstGeom prst="rect">
            <a:avLst/>
          </a:prstGeom>
          <a:noFill/>
        </p:spPr>
        <p:txBody>
          <a:bodyPr wrap="square" rtlCol="0">
            <a:spAutoFit/>
          </a:bodyPr>
          <a:lstStyle/>
          <a:p>
            <a:pPr algn="ctr"/>
            <a:r>
              <a:rPr lang="en-US" sz="2800" b="1" cap="small" dirty="0" smtClean="0">
                <a:solidFill>
                  <a:schemeClr val="accent2">
                    <a:lumMod val="75000"/>
                  </a:schemeClr>
                </a:solidFill>
              </a:rPr>
              <a:t>Upcoming Center for Regional Disaster Resilience Events </a:t>
            </a:r>
            <a:endParaRPr lang="en-US" sz="2800" b="1" cap="small" dirty="0">
              <a:solidFill>
                <a:schemeClr val="accent2">
                  <a:lumMod val="75000"/>
                </a:schemeClr>
              </a:solidFill>
            </a:endParaRPr>
          </a:p>
        </p:txBody>
      </p:sp>
      <p:cxnSp>
        <p:nvCxnSpPr>
          <p:cNvPr id="6" name="Straight Connector 5"/>
          <p:cNvCxnSpPr/>
          <p:nvPr/>
        </p:nvCxnSpPr>
        <p:spPr>
          <a:xfrm>
            <a:off x="0" y="685800"/>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838200"/>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205535"/>
      </p:ext>
    </p:extLst>
  </p:cSld>
  <p:clrMapOvr>
    <a:masterClrMapping/>
  </p:clrMapOvr>
  <mc:AlternateContent xmlns:mc="http://schemas.openxmlformats.org/markup-compatibility/2006" xmlns:p14="http://schemas.microsoft.com/office/powerpoint/2010/main">
    <mc:Choice Requires="p14">
      <p:transition spd="slow" p14:dur="2000" advTm="47861"/>
    </mc:Choice>
    <mc:Fallback xmlns="">
      <p:transition spd="slow" advTm="4786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1514" y="1295400"/>
            <a:ext cx="8860971" cy="4800600"/>
          </a:xfrm>
        </p:spPr>
        <p:txBody>
          <a:bodyPr>
            <a:noAutofit/>
          </a:bodyPr>
          <a:lstStyle/>
          <a:p>
            <a:pPr algn="l"/>
            <a:r>
              <a:rPr lang="en-US" sz="1800" b="1" dirty="0" smtClean="0">
                <a:solidFill>
                  <a:schemeClr val="accent2">
                    <a:lumMod val="75000"/>
                  </a:schemeClr>
                </a:solidFill>
              </a:rPr>
              <a:t>Energy </a:t>
            </a:r>
            <a:r>
              <a:rPr lang="en-US" sz="1800" b="1" dirty="0">
                <a:solidFill>
                  <a:schemeClr val="accent2">
                    <a:lumMod val="75000"/>
                  </a:schemeClr>
                </a:solidFill>
              </a:rPr>
              <a:t>&amp; Transportation Infrastructure Workshop</a:t>
            </a:r>
            <a:r>
              <a:rPr lang="en-US" sz="1800" dirty="0">
                <a:solidFill>
                  <a:schemeClr val="accent2">
                    <a:lumMod val="75000"/>
                  </a:schemeClr>
                </a:solidFill>
              </a:rPr>
              <a:t/>
            </a:r>
            <a:br>
              <a:rPr lang="en-US" sz="1800" dirty="0">
                <a:solidFill>
                  <a:schemeClr val="accent2">
                    <a:lumMod val="75000"/>
                  </a:schemeClr>
                </a:solidFill>
              </a:rPr>
            </a:br>
            <a:r>
              <a:rPr lang="en-US" sz="1800" dirty="0" smtClean="0">
                <a:solidFill>
                  <a:schemeClr val="accent2">
                    <a:lumMod val="75000"/>
                  </a:schemeClr>
                </a:solidFill>
              </a:rPr>
              <a:t>September </a:t>
            </a:r>
            <a:r>
              <a:rPr lang="en-US" sz="1800" dirty="0">
                <a:solidFill>
                  <a:schemeClr val="accent2">
                    <a:lumMod val="75000"/>
                  </a:schemeClr>
                </a:solidFill>
              </a:rPr>
              <a:t>28</a:t>
            </a:r>
            <a:r>
              <a:rPr lang="en-US" sz="1800" b="1" dirty="0">
                <a:solidFill>
                  <a:schemeClr val="accent2">
                    <a:lumMod val="75000"/>
                  </a:schemeClr>
                </a:solidFill>
              </a:rPr>
              <a:t>,</a:t>
            </a:r>
            <a:r>
              <a:rPr lang="en-US" sz="1800" dirty="0">
                <a:solidFill>
                  <a:schemeClr val="accent2">
                    <a:lumMod val="75000"/>
                  </a:schemeClr>
                </a:solidFill>
              </a:rPr>
              <a:t> </a:t>
            </a:r>
            <a:r>
              <a:rPr lang="en-US" sz="1800" dirty="0" smtClean="0">
                <a:solidFill>
                  <a:schemeClr val="accent2">
                    <a:lumMod val="75000"/>
                  </a:schemeClr>
                </a:solidFill>
              </a:rPr>
              <a:t>2017 | </a:t>
            </a:r>
            <a:r>
              <a:rPr lang="en-US" sz="1800" b="1" dirty="0">
                <a:solidFill>
                  <a:schemeClr val="accent2">
                    <a:lumMod val="75000"/>
                  </a:schemeClr>
                </a:solidFill>
              </a:rPr>
              <a:t> </a:t>
            </a:r>
            <a:r>
              <a:rPr lang="en-US" sz="1800" dirty="0" err="1">
                <a:solidFill>
                  <a:schemeClr val="accent2">
                    <a:lumMod val="75000"/>
                  </a:schemeClr>
                </a:solidFill>
              </a:rPr>
              <a:t>DoubleTree</a:t>
            </a:r>
            <a:r>
              <a:rPr lang="en-US" sz="1800" dirty="0">
                <a:solidFill>
                  <a:schemeClr val="accent2">
                    <a:lumMod val="75000"/>
                  </a:schemeClr>
                </a:solidFill>
              </a:rPr>
              <a:t> Suites By Hilton, </a:t>
            </a:r>
            <a:r>
              <a:rPr lang="en-US" sz="1800" dirty="0" smtClean="0">
                <a:solidFill>
                  <a:schemeClr val="accent2">
                    <a:lumMod val="75000"/>
                  </a:schemeClr>
                </a:solidFill>
              </a:rPr>
              <a:t>Tukwila </a:t>
            </a:r>
            <a:r>
              <a:rPr lang="en-US" sz="1800" dirty="0" err="1" smtClean="0">
                <a:solidFill>
                  <a:schemeClr val="accent2">
                    <a:lumMod val="75000"/>
                  </a:schemeClr>
                </a:solidFill>
              </a:rPr>
              <a:t>Southcenter</a:t>
            </a:r>
            <a:r>
              <a:rPr lang="en-US" sz="1800" dirty="0" smtClean="0">
                <a:solidFill>
                  <a:schemeClr val="accent2">
                    <a:lumMod val="75000"/>
                  </a:schemeClr>
                </a:solidFill>
              </a:rPr>
              <a:t> | </a:t>
            </a:r>
            <a:r>
              <a:rPr lang="en-US" sz="1800" b="1" dirty="0" smtClean="0">
                <a:solidFill>
                  <a:schemeClr val="accent2">
                    <a:lumMod val="75000"/>
                  </a:schemeClr>
                </a:solidFill>
              </a:rPr>
              <a:t> </a:t>
            </a:r>
            <a:r>
              <a:rPr lang="en-US" sz="1800" dirty="0" smtClean="0">
                <a:solidFill>
                  <a:schemeClr val="accent2">
                    <a:lumMod val="75000"/>
                  </a:schemeClr>
                </a:solidFill>
              </a:rPr>
              <a:t>9:00 am - 2:00 pm</a:t>
            </a:r>
            <a:br>
              <a:rPr lang="en-US" sz="1800" dirty="0" smtClean="0">
                <a:solidFill>
                  <a:schemeClr val="accent2">
                    <a:lumMod val="75000"/>
                  </a:schemeClr>
                </a:solidFill>
              </a:rPr>
            </a:br>
            <a:r>
              <a:rPr lang="en-US" sz="1800" dirty="0">
                <a:solidFill>
                  <a:schemeClr val="accent2">
                    <a:lumMod val="75000"/>
                  </a:schemeClr>
                </a:solidFill>
              </a:rPr>
              <a:t/>
            </a:r>
            <a:br>
              <a:rPr lang="en-US" sz="1800" dirty="0">
                <a:solidFill>
                  <a:schemeClr val="accent2">
                    <a:lumMod val="75000"/>
                  </a:schemeClr>
                </a:solidFill>
              </a:rPr>
            </a:br>
            <a:r>
              <a:rPr lang="en-US" sz="1800" dirty="0" smtClean="0">
                <a:solidFill>
                  <a:schemeClr val="accent2">
                    <a:lumMod val="75000"/>
                  </a:schemeClr>
                </a:solidFill>
              </a:rPr>
              <a:t>- Workshop on the transportation </a:t>
            </a:r>
            <a:r>
              <a:rPr lang="en-US" sz="1800" dirty="0">
                <a:solidFill>
                  <a:schemeClr val="accent2">
                    <a:lumMod val="75000"/>
                  </a:schemeClr>
                </a:solidFill>
              </a:rPr>
              <a:t>and energy systems and the inter-dependencies between them. </a:t>
            </a:r>
            <a:r>
              <a:rPr lang="en-US" sz="1800" dirty="0" smtClean="0">
                <a:solidFill>
                  <a:schemeClr val="accent2">
                    <a:lumMod val="75000"/>
                  </a:schemeClr>
                </a:solidFill>
              </a:rPr>
              <a:t/>
            </a:r>
            <a:br>
              <a:rPr lang="en-US" sz="1800" dirty="0" smtClean="0">
                <a:solidFill>
                  <a:schemeClr val="accent2">
                    <a:lumMod val="75000"/>
                  </a:schemeClr>
                </a:solidFill>
              </a:rPr>
            </a:br>
            <a:r>
              <a:rPr lang="en-US" sz="1800" dirty="0">
                <a:solidFill>
                  <a:schemeClr val="accent2">
                    <a:lumMod val="75000"/>
                  </a:schemeClr>
                </a:solidFill>
              </a:rPr>
              <a:t/>
            </a:r>
            <a:br>
              <a:rPr lang="en-US" sz="1800" dirty="0">
                <a:solidFill>
                  <a:schemeClr val="accent2">
                    <a:lumMod val="75000"/>
                  </a:schemeClr>
                </a:solidFill>
              </a:rPr>
            </a:br>
            <a:r>
              <a:rPr lang="en-US" sz="1800" dirty="0" smtClean="0">
                <a:solidFill>
                  <a:schemeClr val="accent2">
                    <a:lumMod val="75000"/>
                  </a:schemeClr>
                </a:solidFill>
              </a:rPr>
              <a:t>- Transportation </a:t>
            </a:r>
            <a:r>
              <a:rPr lang="en-US" sz="1800" dirty="0">
                <a:solidFill>
                  <a:schemeClr val="accent2">
                    <a:lumMod val="75000"/>
                  </a:schemeClr>
                </a:solidFill>
              </a:rPr>
              <a:t>systems are being stressed with everyday use as increases in population and commerce strain our ability to move people and goods over congested road and rail systems</a:t>
            </a:r>
            <a:r>
              <a:rPr lang="en-US" sz="1800" dirty="0" smtClean="0">
                <a:solidFill>
                  <a:schemeClr val="accent2">
                    <a:lumMod val="75000"/>
                  </a:schemeClr>
                </a:solidFill>
              </a:rPr>
              <a:t>.</a:t>
            </a:r>
            <a:br>
              <a:rPr lang="en-US" sz="1800" dirty="0" smtClean="0">
                <a:solidFill>
                  <a:schemeClr val="accent2">
                    <a:lumMod val="75000"/>
                  </a:schemeClr>
                </a:solidFill>
              </a:rPr>
            </a:br>
            <a:r>
              <a:rPr lang="en-US" sz="1800" dirty="0">
                <a:solidFill>
                  <a:schemeClr val="accent2">
                    <a:lumMod val="75000"/>
                  </a:schemeClr>
                </a:solidFill>
              </a:rPr>
              <a:t/>
            </a:r>
            <a:br>
              <a:rPr lang="en-US" sz="1800" dirty="0">
                <a:solidFill>
                  <a:schemeClr val="accent2">
                    <a:lumMod val="75000"/>
                  </a:schemeClr>
                </a:solidFill>
              </a:rPr>
            </a:br>
            <a:r>
              <a:rPr lang="en-US" sz="1800" dirty="0" smtClean="0">
                <a:solidFill>
                  <a:schemeClr val="accent2">
                    <a:lumMod val="75000"/>
                  </a:schemeClr>
                </a:solidFill>
              </a:rPr>
              <a:t>- Petroleum </a:t>
            </a:r>
            <a:r>
              <a:rPr lang="en-US" sz="1800" dirty="0">
                <a:solidFill>
                  <a:schemeClr val="accent2">
                    <a:lumMod val="75000"/>
                  </a:schemeClr>
                </a:solidFill>
              </a:rPr>
              <a:t>energy supplies are brought into the region via pipelines and distributed for use by tanker trucks. The pipelines are dependent upon a functioning electrical grid to move the bulk supplies via pipeline.  </a:t>
            </a:r>
            <a:br>
              <a:rPr lang="en-US" sz="1800" dirty="0">
                <a:solidFill>
                  <a:schemeClr val="accent2">
                    <a:lumMod val="75000"/>
                  </a:schemeClr>
                </a:solidFill>
              </a:rPr>
            </a:br>
            <a:r>
              <a:rPr lang="en-US" sz="1800" dirty="0">
                <a:solidFill>
                  <a:schemeClr val="accent2">
                    <a:lumMod val="75000"/>
                  </a:schemeClr>
                </a:solidFill>
              </a:rPr>
              <a:t/>
            </a:r>
            <a:br>
              <a:rPr lang="en-US" sz="1800" dirty="0">
                <a:solidFill>
                  <a:schemeClr val="accent2">
                    <a:lumMod val="75000"/>
                  </a:schemeClr>
                </a:solidFill>
              </a:rPr>
            </a:br>
            <a:r>
              <a:rPr lang="en-US" sz="1800" dirty="0" smtClean="0">
                <a:solidFill>
                  <a:schemeClr val="accent2">
                    <a:lumMod val="75000"/>
                  </a:schemeClr>
                </a:solidFill>
              </a:rPr>
              <a:t>- Workshop led </a:t>
            </a:r>
            <a:r>
              <a:rPr lang="en-US" sz="1800" dirty="0">
                <a:solidFill>
                  <a:schemeClr val="accent2">
                    <a:lumMod val="75000"/>
                  </a:schemeClr>
                </a:solidFill>
              </a:rPr>
              <a:t>by Dr. Steven Flynn of Northeastern University, who was commissioned to study the systems following Superstorm Sandy. </a:t>
            </a:r>
            <a:r>
              <a:rPr lang="en-US" sz="1800" dirty="0" smtClean="0">
                <a:solidFill>
                  <a:schemeClr val="accent2">
                    <a:lumMod val="75000"/>
                  </a:schemeClr>
                </a:solidFill>
              </a:rPr>
              <a:t> He </a:t>
            </a:r>
            <a:r>
              <a:rPr lang="en-US" sz="1800" dirty="0">
                <a:solidFill>
                  <a:schemeClr val="accent2">
                    <a:lumMod val="75000"/>
                  </a:schemeClr>
                </a:solidFill>
              </a:rPr>
              <a:t>is the founding director of the Global Resilience Institute where he leads research to inform and advance societal resilience in the face of growing man-made and naturally occurring disasters. </a:t>
            </a:r>
            <a:r>
              <a:rPr lang="en-US" sz="1800" dirty="0" smtClean="0">
                <a:solidFill>
                  <a:schemeClr val="accent2">
                    <a:lumMod val="75000"/>
                  </a:schemeClr>
                </a:solidFill>
              </a:rPr>
              <a:t/>
            </a:r>
            <a:br>
              <a:rPr lang="en-US" sz="1800" dirty="0" smtClean="0">
                <a:solidFill>
                  <a:schemeClr val="accent2">
                    <a:lumMod val="75000"/>
                  </a:schemeClr>
                </a:solidFill>
              </a:rPr>
            </a:br>
            <a:r>
              <a:rPr lang="en-US" sz="1400" dirty="0" smtClean="0">
                <a:solidFill>
                  <a:schemeClr val="accent2">
                    <a:lumMod val="75000"/>
                  </a:schemeClr>
                </a:solidFill>
              </a:rPr>
              <a:t/>
            </a:r>
            <a:br>
              <a:rPr lang="en-US" sz="1400" dirty="0" smtClean="0">
                <a:solidFill>
                  <a:schemeClr val="accent2">
                    <a:lumMod val="75000"/>
                  </a:schemeClr>
                </a:solidFill>
              </a:rPr>
            </a:br>
            <a:r>
              <a:rPr lang="en-US" sz="1400" dirty="0" smtClean="0">
                <a:solidFill>
                  <a:schemeClr val="accent2">
                    <a:lumMod val="75000"/>
                  </a:schemeClr>
                </a:solidFill>
              </a:rPr>
              <a:t/>
            </a:r>
            <a:br>
              <a:rPr lang="en-US" sz="1400" dirty="0" smtClean="0">
                <a:solidFill>
                  <a:schemeClr val="accent2">
                    <a:lumMod val="75000"/>
                  </a:schemeClr>
                </a:solidFill>
              </a:rPr>
            </a:br>
            <a:r>
              <a:rPr lang="en-US" sz="800" dirty="0" smtClean="0">
                <a:solidFill>
                  <a:schemeClr val="accent2">
                    <a:lumMod val="75000"/>
                  </a:schemeClr>
                </a:solidFill>
              </a:rPr>
              <a:t/>
            </a:r>
            <a:br>
              <a:rPr lang="en-US" sz="800" dirty="0" smtClean="0">
                <a:solidFill>
                  <a:schemeClr val="accent2">
                    <a:lumMod val="75000"/>
                  </a:schemeClr>
                </a:solidFill>
              </a:rPr>
            </a:br>
            <a:endParaRPr lang="en-US" sz="800" dirty="0">
              <a:solidFill>
                <a:schemeClr val="accent2">
                  <a:lumMod val="75000"/>
                </a:schemeClr>
              </a:solidFill>
            </a:endParaRPr>
          </a:p>
        </p:txBody>
      </p:sp>
      <p:sp>
        <p:nvSpPr>
          <p:cNvPr id="2" name="TextBox 1"/>
          <p:cNvSpPr txBox="1"/>
          <p:nvPr/>
        </p:nvSpPr>
        <p:spPr>
          <a:xfrm>
            <a:off x="76200" y="228600"/>
            <a:ext cx="8839200" cy="523220"/>
          </a:xfrm>
          <a:prstGeom prst="rect">
            <a:avLst/>
          </a:prstGeom>
          <a:noFill/>
        </p:spPr>
        <p:txBody>
          <a:bodyPr wrap="square" rtlCol="0">
            <a:spAutoFit/>
          </a:bodyPr>
          <a:lstStyle/>
          <a:p>
            <a:pPr algn="ctr"/>
            <a:r>
              <a:rPr lang="en-US" sz="2800" b="1" cap="small" dirty="0" smtClean="0">
                <a:solidFill>
                  <a:schemeClr val="accent2">
                    <a:lumMod val="75000"/>
                  </a:schemeClr>
                </a:solidFill>
              </a:rPr>
              <a:t>Upcoming Center for Regional Disaster Resilience Events </a:t>
            </a:r>
            <a:endParaRPr lang="en-US" sz="2800" b="1" cap="small" dirty="0">
              <a:solidFill>
                <a:schemeClr val="accent2">
                  <a:lumMod val="75000"/>
                </a:schemeClr>
              </a:solidFill>
            </a:endParaRPr>
          </a:p>
        </p:txBody>
      </p:sp>
      <p:cxnSp>
        <p:nvCxnSpPr>
          <p:cNvPr id="6" name="Straight Connector 5"/>
          <p:cNvCxnSpPr/>
          <p:nvPr/>
        </p:nvCxnSpPr>
        <p:spPr>
          <a:xfrm>
            <a:off x="0" y="685800"/>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838200"/>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6945873"/>
      </p:ext>
    </p:extLst>
  </p:cSld>
  <p:clrMapOvr>
    <a:masterClrMapping/>
  </p:clrMapOvr>
  <mc:AlternateContent xmlns:mc="http://schemas.openxmlformats.org/markup-compatibility/2006" xmlns:p14="http://schemas.microsoft.com/office/powerpoint/2010/main">
    <mc:Choice Requires="p14">
      <p:transition spd="slow" p14:dur="2000" advTm="61449"/>
    </mc:Choice>
    <mc:Fallback xmlns="">
      <p:transition spd="slow" advTm="6144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220200" cy="1754326"/>
          </a:xfrm>
          <a:prstGeom prst="rect">
            <a:avLst/>
          </a:prstGeom>
          <a:solidFill>
            <a:schemeClr val="accent1">
              <a:lumMod val="75000"/>
            </a:schemeClr>
          </a:solidFill>
        </p:spPr>
        <p:txBody>
          <a:bodyPr wrap="square" rtlCol="0">
            <a:spAutoFit/>
          </a:bodyPr>
          <a:lstStyle/>
          <a:p>
            <a:pPr algn="ctr"/>
            <a:r>
              <a:rPr lang="en-US" sz="5400" b="1" dirty="0" smtClean="0">
                <a:solidFill>
                  <a:schemeClr val="bg1"/>
                </a:solidFill>
                <a:latin typeface="Adobe Garamond Pro" pitchFamily="18" charset="0"/>
              </a:rPr>
              <a:t>Disruptive Trends in Public Safety Technology Symposium </a:t>
            </a:r>
            <a:endParaRPr lang="en-US" sz="5400" b="1" dirty="0">
              <a:solidFill>
                <a:schemeClr val="bg1"/>
              </a:solidFill>
              <a:latin typeface="Adobe Garamond Pro" pitchFamily="18" charset="0"/>
            </a:endParaRPr>
          </a:p>
        </p:txBody>
      </p:sp>
      <p:cxnSp>
        <p:nvCxnSpPr>
          <p:cNvPr id="8" name="Straight Connector 7"/>
          <p:cNvCxnSpPr/>
          <p:nvPr/>
        </p:nvCxnSpPr>
        <p:spPr>
          <a:xfrm>
            <a:off x="0" y="1905000"/>
            <a:ext cx="9144000" cy="0"/>
          </a:xfrm>
          <a:prstGeom prst="line">
            <a:avLst/>
          </a:prstGeom>
          <a:ln w="168275"/>
        </p:spPr>
        <p:style>
          <a:lnRef idx="3">
            <a:schemeClr val="accent2"/>
          </a:lnRef>
          <a:fillRef idx="0">
            <a:schemeClr val="accent2"/>
          </a:fillRef>
          <a:effectRef idx="2">
            <a:schemeClr val="accent2"/>
          </a:effectRef>
          <a:fontRef idx="minor">
            <a:schemeClr val="tx1"/>
          </a:fontRef>
        </p:style>
      </p:cxnSp>
      <p:sp>
        <p:nvSpPr>
          <p:cNvPr id="9" name="Title 2"/>
          <p:cNvSpPr txBox="1">
            <a:spLocks/>
          </p:cNvSpPr>
          <p:nvPr/>
        </p:nvSpPr>
        <p:spPr>
          <a:xfrm>
            <a:off x="228600" y="2438400"/>
            <a:ext cx="8686800" cy="3810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i="1" dirty="0">
                <a:solidFill>
                  <a:schemeClr val="accent2">
                    <a:lumMod val="75000"/>
                  </a:schemeClr>
                </a:solidFill>
              </a:rPr>
              <a:t>Thank you for coming!</a:t>
            </a:r>
            <a:r>
              <a:rPr lang="en-US" sz="3600" i="1" dirty="0">
                <a:solidFill>
                  <a:schemeClr val="accent2">
                    <a:lumMod val="75000"/>
                  </a:schemeClr>
                </a:solidFill>
              </a:rPr>
              <a:t/>
            </a:r>
            <a:br>
              <a:rPr lang="en-US" sz="3600" i="1" dirty="0">
                <a:solidFill>
                  <a:schemeClr val="accent2">
                    <a:lumMod val="75000"/>
                  </a:schemeClr>
                </a:solidFill>
              </a:rPr>
            </a:br>
            <a:r>
              <a:rPr lang="en-US" sz="3600" i="1" dirty="0">
                <a:solidFill>
                  <a:schemeClr val="accent2">
                    <a:lumMod val="75000"/>
                  </a:schemeClr>
                </a:solidFill>
              </a:rPr>
              <a:t/>
            </a:r>
            <a:br>
              <a:rPr lang="en-US" sz="3600" i="1" dirty="0">
                <a:solidFill>
                  <a:schemeClr val="accent2">
                    <a:lumMod val="75000"/>
                  </a:schemeClr>
                </a:solidFill>
              </a:rPr>
            </a:br>
            <a:r>
              <a:rPr lang="en-US" sz="3600" i="1" dirty="0">
                <a:solidFill>
                  <a:schemeClr val="accent2">
                    <a:lumMod val="75000"/>
                  </a:schemeClr>
                </a:solidFill>
              </a:rPr>
              <a:t>Find more information and </a:t>
            </a:r>
            <a:r>
              <a:rPr lang="en-US" sz="3600" i="1" dirty="0" smtClean="0">
                <a:solidFill>
                  <a:schemeClr val="accent2">
                    <a:lumMod val="75000"/>
                  </a:schemeClr>
                </a:solidFill>
              </a:rPr>
              <a:t>registration for future events visit  </a:t>
            </a:r>
            <a:r>
              <a:rPr lang="en-US" sz="3600" i="1" dirty="0">
                <a:solidFill>
                  <a:schemeClr val="accent2">
                    <a:lumMod val="75000"/>
                  </a:schemeClr>
                </a:solidFill>
                <a:hlinkClick r:id="rId2"/>
              </a:rPr>
              <a:t>www.regionalresilience.org</a:t>
            </a:r>
            <a:r>
              <a:rPr lang="en-US" sz="3600" i="1" dirty="0">
                <a:solidFill>
                  <a:schemeClr val="accent2">
                    <a:lumMod val="75000"/>
                  </a:schemeClr>
                </a:solidFill>
              </a:rPr>
              <a:t> </a:t>
            </a:r>
            <a:br>
              <a:rPr lang="en-US" sz="3600" i="1" dirty="0">
                <a:solidFill>
                  <a:schemeClr val="accent2">
                    <a:lumMod val="75000"/>
                  </a:schemeClr>
                </a:solidFill>
              </a:rPr>
            </a:br>
            <a:endParaRPr lang="en-US" sz="3600" i="1" dirty="0" smtClean="0">
              <a:solidFill>
                <a:schemeClr val="accent2">
                  <a:lumMod val="75000"/>
                </a:schemeClr>
              </a:solidFill>
            </a:endParaRPr>
          </a:p>
          <a:p>
            <a:r>
              <a:rPr lang="en-US" sz="3600" b="1" i="1" dirty="0" err="1" smtClean="0">
                <a:solidFill>
                  <a:schemeClr val="accent2">
                    <a:lumMod val="75000"/>
                  </a:schemeClr>
                </a:solidFill>
              </a:rPr>
              <a:t>Wifi</a:t>
            </a:r>
            <a:r>
              <a:rPr lang="en-US" sz="3600" b="1" i="1" dirty="0" smtClean="0">
                <a:solidFill>
                  <a:schemeClr val="accent2">
                    <a:lumMod val="75000"/>
                  </a:schemeClr>
                </a:solidFill>
              </a:rPr>
              <a:t> Network: </a:t>
            </a:r>
            <a:r>
              <a:rPr lang="en-US" sz="3600" i="1" dirty="0" err="1" smtClean="0">
                <a:solidFill>
                  <a:schemeClr val="accent2">
                    <a:lumMod val="75000"/>
                  </a:schemeClr>
                </a:solidFill>
              </a:rPr>
              <a:t>Event_Services</a:t>
            </a:r>
            <a:r>
              <a:rPr lang="en-US" sz="3600" i="1" dirty="0" smtClean="0">
                <a:solidFill>
                  <a:schemeClr val="accent2">
                    <a:lumMod val="75000"/>
                  </a:schemeClr>
                </a:solidFill>
              </a:rPr>
              <a:t> </a:t>
            </a:r>
            <a:r>
              <a:rPr lang="en-US" sz="3600" b="1" i="1" dirty="0">
                <a:solidFill>
                  <a:schemeClr val="accent2">
                    <a:lumMod val="75000"/>
                  </a:schemeClr>
                </a:solidFill>
              </a:rPr>
              <a:t>P</a:t>
            </a:r>
            <a:r>
              <a:rPr lang="en-US" sz="3600" b="1" i="1" dirty="0" smtClean="0">
                <a:solidFill>
                  <a:schemeClr val="accent2">
                    <a:lumMod val="75000"/>
                  </a:schemeClr>
                </a:solidFill>
              </a:rPr>
              <a:t>assword:</a:t>
            </a:r>
            <a:r>
              <a:rPr lang="en-US" sz="3600" i="1" dirty="0" smtClean="0">
                <a:solidFill>
                  <a:schemeClr val="accent2">
                    <a:lumMod val="75000"/>
                  </a:schemeClr>
                </a:solidFill>
              </a:rPr>
              <a:t> </a:t>
            </a:r>
            <a:r>
              <a:rPr lang="en-US" sz="3600" dirty="0" smtClean="0">
                <a:solidFill>
                  <a:schemeClr val="accent2">
                    <a:lumMod val="75000"/>
                  </a:schemeClr>
                </a:solidFill>
              </a:rPr>
              <a:t>ES@cc3ss!</a:t>
            </a:r>
            <a:r>
              <a:rPr lang="en-US" sz="3600" i="1" dirty="0">
                <a:solidFill>
                  <a:schemeClr val="accent2">
                    <a:lumMod val="75000"/>
                  </a:schemeClr>
                </a:solidFill>
              </a:rPr>
              <a:t/>
            </a:r>
            <a:br>
              <a:rPr lang="en-US" sz="3600" i="1" dirty="0">
                <a:solidFill>
                  <a:schemeClr val="accent2">
                    <a:lumMod val="75000"/>
                  </a:schemeClr>
                </a:solidFill>
              </a:rPr>
            </a:br>
            <a:r>
              <a:rPr lang="en-US" sz="3600" i="1" dirty="0">
                <a:solidFill>
                  <a:schemeClr val="accent2">
                    <a:lumMod val="75000"/>
                  </a:schemeClr>
                </a:solidFill>
              </a:rPr>
              <a:t/>
            </a:r>
            <a:br>
              <a:rPr lang="en-US" sz="3600" i="1" dirty="0">
                <a:solidFill>
                  <a:schemeClr val="accent2">
                    <a:lumMod val="75000"/>
                  </a:schemeClr>
                </a:solidFill>
              </a:rPr>
            </a:br>
            <a:r>
              <a:rPr lang="en-US" sz="3600" i="1" dirty="0">
                <a:solidFill>
                  <a:schemeClr val="accent2">
                    <a:lumMod val="75000"/>
                  </a:schemeClr>
                </a:solidFill>
              </a:rPr>
              <a:t>Contact: Eric </a:t>
            </a:r>
            <a:r>
              <a:rPr lang="en-US" sz="3600" i="1" dirty="0" err="1">
                <a:solidFill>
                  <a:schemeClr val="accent2">
                    <a:lumMod val="75000"/>
                  </a:schemeClr>
                </a:solidFill>
              </a:rPr>
              <a:t>Holdeman</a:t>
            </a:r>
            <a:r>
              <a:rPr lang="en-US" sz="3600" i="1" dirty="0">
                <a:solidFill>
                  <a:schemeClr val="accent2">
                    <a:lumMod val="75000"/>
                  </a:schemeClr>
                </a:solidFill>
              </a:rPr>
              <a:t>, </a:t>
            </a:r>
            <a:r>
              <a:rPr lang="en-US" sz="3600" i="1" dirty="0" smtClean="0">
                <a:solidFill>
                  <a:schemeClr val="accent2">
                    <a:lumMod val="75000"/>
                  </a:schemeClr>
                </a:solidFill>
              </a:rPr>
              <a:t>eric.holdeman@pnwer.org</a:t>
            </a:r>
          </a:p>
          <a:p>
            <a:endParaRPr lang="en-US" sz="3600" i="1" dirty="0">
              <a:solidFill>
                <a:schemeClr val="accent2">
                  <a:lumMod val="75000"/>
                </a:schemeClr>
              </a:solidFill>
            </a:endParaRPr>
          </a:p>
          <a:p>
            <a:r>
              <a:rPr lang="en-US" sz="3600" i="1" dirty="0" smtClean="0">
                <a:solidFill>
                  <a:schemeClr val="accent2">
                    <a:lumMod val="75000"/>
                  </a:schemeClr>
                </a:solidFill>
              </a:rPr>
              <a:t>Follow us on Twitter: </a:t>
            </a:r>
            <a:r>
              <a:rPr lang="en-US" sz="3600" i="1" dirty="0" err="1" smtClean="0">
                <a:solidFill>
                  <a:schemeClr val="accent2">
                    <a:lumMod val="75000"/>
                  </a:schemeClr>
                </a:solidFill>
              </a:rPr>
              <a:t>RDR</a:t>
            </a:r>
            <a:r>
              <a:rPr lang="en-US" sz="3600" i="1" dirty="0" smtClean="0">
                <a:solidFill>
                  <a:schemeClr val="accent2">
                    <a:lumMod val="75000"/>
                  </a:schemeClr>
                </a:solidFill>
              </a:rPr>
              <a:t> Center @</a:t>
            </a:r>
            <a:r>
              <a:rPr lang="en-US" sz="3600" i="1" dirty="0" err="1" smtClean="0">
                <a:solidFill>
                  <a:schemeClr val="accent2">
                    <a:lumMod val="75000"/>
                  </a:schemeClr>
                </a:solidFill>
              </a:rPr>
              <a:t>c_rdr</a:t>
            </a:r>
            <a:r>
              <a:rPr lang="en-US" sz="3600" i="1" dirty="0">
                <a:solidFill>
                  <a:schemeClr val="accent2">
                    <a:lumMod val="75000"/>
                  </a:schemeClr>
                </a:solidFill>
              </a:rPr>
              <a:t> </a:t>
            </a:r>
          </a:p>
        </p:txBody>
      </p:sp>
    </p:spTree>
    <p:extLst>
      <p:ext uri="{BB962C8B-B14F-4D97-AF65-F5344CB8AC3E}">
        <p14:creationId xmlns:p14="http://schemas.microsoft.com/office/powerpoint/2010/main" val="2085422585"/>
      </p:ext>
    </p:extLst>
  </p:cSld>
  <p:clrMapOvr>
    <a:masterClrMapping/>
  </p:clrMapOvr>
  <mc:AlternateContent xmlns:mc="http://schemas.openxmlformats.org/markup-compatibility/2006" xmlns:p14="http://schemas.microsoft.com/office/powerpoint/2010/main">
    <mc:Choice Requires="p14">
      <p:transition spd="slow" p14:dur="2000" advTm="31799"/>
    </mc:Choice>
    <mc:Fallback xmlns="">
      <p:transition spd="slow" advTm="31799"/>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1412</TotalTime>
  <Words>106</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23 May 2017 | Lakewood, WA  </vt:lpstr>
      <vt:lpstr>PowerPoint Presentation</vt:lpstr>
      <vt:lpstr>PowerPoint Presentation</vt:lpstr>
      <vt:lpstr>Disaster Resilience Symposium at  PNWER Annual Summit  July 24-25, 2017 | Portland, Oregon  Symposium will provide attendees with the opportunity to interact face-to-face with elected officials and legislators participating in the PNWER Summit.    Eight sessions include:   - Calgary flood and Alberta fires response and recovery - Climate change and adaptation - Critical infrastructure interdependencies - Cybersecurity - Defining disaster resilience - Oil by rail safety - Public-private partnerships on resilience - Technologies impacting disaster resilience   PNWER Summit attracts 600+ regional legislators and business leaders       </vt:lpstr>
      <vt:lpstr>Energy &amp; Transportation Infrastructure Workshop September 28, 2017 |  DoubleTree Suites By Hilton, Tukwila Southcenter |  9:00 am - 2:00 pm  - Workshop on the transportation and energy systems and the inter-dependencies between them.   - Transportation systems are being stressed with everyday use as increases in population and commerce strain our ability to move people and goods over congested road and rail systems.  - Petroleum energy supplies are brought into the region via pipelines and distributed for use by tanker trucks. The pipelines are dependent upon a functioning electrical grid to move the bulk supplies via pipeline.    - Workshop led by Dr. Steven Flynn of Northeastern University, who was commissioned to study the systems following Superstorm Sandy.  He is the founding director of the Global Resilience Institute where he leads research to inform and advance societal resilience in the face of growing man-made and naturally occurring disasters.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 Jan 2017 | Seattle, WA</dc:title>
  <dc:creator>Microsoft</dc:creator>
  <cp:lastModifiedBy>Eventcenter</cp:lastModifiedBy>
  <cp:revision>15</cp:revision>
  <dcterms:created xsi:type="dcterms:W3CDTF">2017-01-26T01:10:12Z</dcterms:created>
  <dcterms:modified xsi:type="dcterms:W3CDTF">2017-05-23T20:37:55Z</dcterms:modified>
</cp:coreProperties>
</file>